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3"/>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70" r:id="rId15"/>
    <p:sldId id="271" r:id="rId16"/>
    <p:sldId id="272" r:id="rId17"/>
    <p:sldId id="273" r:id="rId18"/>
    <p:sldId id="275" r:id="rId19"/>
    <p:sldId id="274"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69"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2950" autoAdjust="0"/>
  </p:normalViewPr>
  <p:slideViewPr>
    <p:cSldViewPr snapToGrid="0">
      <p:cViewPr varScale="1">
        <p:scale>
          <a:sx n="83" d="100"/>
          <a:sy n="83" d="100"/>
        </p:scale>
        <p:origin x="403"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21:16:04.585"/>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0E457-F0E0-4760-81AA-F871354E4184}" type="datetimeFigureOut">
              <a:rPr lang="de-CH" smtClean="0"/>
              <a:t>30.11.2020</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F463B-D076-445C-B470-73F836055FF5}" type="slidenum">
              <a:rPr lang="de-CH" smtClean="0"/>
              <a:t>‹Nr.›</a:t>
            </a:fld>
            <a:endParaRPr lang="de-CH"/>
          </a:p>
        </p:txBody>
      </p:sp>
    </p:spTree>
    <p:extLst>
      <p:ext uri="{BB962C8B-B14F-4D97-AF65-F5344CB8AC3E}">
        <p14:creationId xmlns:p14="http://schemas.microsoft.com/office/powerpoint/2010/main" val="67287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328291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118 </a:t>
            </a:r>
          </a:p>
        </p:txBody>
      </p:sp>
      <p:sp>
        <p:nvSpPr>
          <p:cNvPr id="4" name="Foliennummernplatzhalter 3"/>
          <p:cNvSpPr>
            <a:spLocks noGrp="1"/>
          </p:cNvSpPr>
          <p:nvPr>
            <p:ph type="sldNum" sz="quarter" idx="5"/>
          </p:nvPr>
        </p:nvSpPr>
        <p:spPr/>
        <p:txBody>
          <a:bodyPr/>
          <a:lstStyle/>
          <a:p>
            <a:fld id="{97CF463B-D076-445C-B470-73F836055FF5}" type="slidenum">
              <a:rPr lang="de-CH" smtClean="0"/>
              <a:t>3</a:t>
            </a:fld>
            <a:endParaRPr lang="de-CH"/>
          </a:p>
        </p:txBody>
      </p:sp>
    </p:spTree>
    <p:extLst>
      <p:ext uri="{BB962C8B-B14F-4D97-AF65-F5344CB8AC3E}">
        <p14:creationId xmlns:p14="http://schemas.microsoft.com/office/powerpoint/2010/main" val="303847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124</a:t>
            </a:r>
          </a:p>
        </p:txBody>
      </p:sp>
      <p:sp>
        <p:nvSpPr>
          <p:cNvPr id="4" name="Foliennummernplatzhalter 3"/>
          <p:cNvSpPr>
            <a:spLocks noGrp="1"/>
          </p:cNvSpPr>
          <p:nvPr>
            <p:ph type="sldNum" sz="quarter" idx="5"/>
          </p:nvPr>
        </p:nvSpPr>
        <p:spPr/>
        <p:txBody>
          <a:bodyPr/>
          <a:lstStyle/>
          <a:p>
            <a:fld id="{97CF463B-D076-445C-B470-73F836055FF5}" type="slidenum">
              <a:rPr lang="de-CH" smtClean="0"/>
              <a:t>14</a:t>
            </a:fld>
            <a:endParaRPr lang="de-CH"/>
          </a:p>
        </p:txBody>
      </p:sp>
    </p:spTree>
    <p:extLst>
      <p:ext uri="{BB962C8B-B14F-4D97-AF65-F5344CB8AC3E}">
        <p14:creationId xmlns:p14="http://schemas.microsoft.com/office/powerpoint/2010/main" val="3779816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https://www.welt.de/gesundheit/psychologie/article168121456/Das-unterscheidet-Maenner-und-Frauenhirne-wirklich.html </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sym typeface="Wingdings" panose="05000000000000000000" pitchFamily="2" charset="2"/>
              </a:rPr>
              <a:t> </a:t>
            </a:r>
            <a:r>
              <a:rPr lang="de-DE" sz="1200" dirty="0">
                <a:latin typeface="Arial" panose="020B0604020202020204" pitchFamily="34" charset="0"/>
                <a:cs typeface="Arial" panose="020B0604020202020204" pitchFamily="34" charset="0"/>
              </a:rPr>
              <a:t>So haben Forscher zum Beispiel weiblichen Ratten den Nucleus </a:t>
            </a:r>
            <a:r>
              <a:rPr lang="de-DE" sz="1200" dirty="0" err="1">
                <a:latin typeface="Arial" panose="020B0604020202020204" pitchFamily="34" charset="0"/>
                <a:cs typeface="Arial" panose="020B0604020202020204" pitchFamily="34" charset="0"/>
              </a:rPr>
              <a:t>präopticus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medialis</a:t>
            </a:r>
            <a:r>
              <a:rPr lang="de-DE" sz="1200" dirty="0">
                <a:latin typeface="Arial" panose="020B0604020202020204" pitchFamily="34" charset="0"/>
                <a:cs typeface="Arial" panose="020B0604020202020204" pitchFamily="34" charset="0"/>
              </a:rPr>
              <a:t> eines männlichen Artgenossen </a:t>
            </a:r>
            <a:r>
              <a:rPr lang="de-DE" sz="12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eingesetzt</a:t>
            </a:r>
            <a:r>
              <a:rPr lang="de-DE" sz="1200" dirty="0">
                <a:latin typeface="Arial" panose="020B0604020202020204" pitchFamily="34" charset="0"/>
                <a:cs typeface="Arial" panose="020B0604020202020204" pitchFamily="34" charset="0"/>
              </a:rPr>
              <a:t>. Die Ratte fing daraufhin an, andere Weibchen zu besteigen. Sie war auch aggressiver als zuvor und beteiligte sich an Revierkämpfen.</a:t>
            </a: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15</a:t>
            </a:fld>
            <a:endParaRPr lang="de-CH"/>
          </a:p>
        </p:txBody>
      </p:sp>
    </p:spTree>
    <p:extLst>
      <p:ext uri="{BB962C8B-B14F-4D97-AF65-F5344CB8AC3E}">
        <p14:creationId xmlns:p14="http://schemas.microsoft.com/office/powerpoint/2010/main" val="241268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125 - 126</a:t>
            </a:r>
          </a:p>
        </p:txBody>
      </p:sp>
      <p:sp>
        <p:nvSpPr>
          <p:cNvPr id="4" name="Foliennummernplatzhalter 3"/>
          <p:cNvSpPr>
            <a:spLocks noGrp="1"/>
          </p:cNvSpPr>
          <p:nvPr>
            <p:ph type="sldNum" sz="quarter" idx="5"/>
          </p:nvPr>
        </p:nvSpPr>
        <p:spPr/>
        <p:txBody>
          <a:bodyPr/>
          <a:lstStyle/>
          <a:p>
            <a:fld id="{97CF463B-D076-445C-B470-73F836055FF5}" type="slidenum">
              <a:rPr lang="de-CH" smtClean="0"/>
              <a:t>16</a:t>
            </a:fld>
            <a:endParaRPr lang="de-CH"/>
          </a:p>
        </p:txBody>
      </p:sp>
    </p:spTree>
    <p:extLst>
      <p:ext uri="{BB962C8B-B14F-4D97-AF65-F5344CB8AC3E}">
        <p14:creationId xmlns:p14="http://schemas.microsoft.com/office/powerpoint/2010/main" val="135835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Frage Tubi: </a:t>
            </a:r>
          </a:p>
          <a:p>
            <a:br>
              <a:rPr lang="de-CH" dirty="0"/>
            </a:br>
            <a:r>
              <a:rPr lang="de-CH" dirty="0"/>
              <a:t>Echt jetzt? Also geht es nur darum? Wie primitiv und einfach manche Männer unserer Vorzeit an die ganze </a:t>
            </a:r>
            <a:r>
              <a:rPr lang="de-CH" dirty="0" err="1"/>
              <a:t>Sexsache</a:t>
            </a:r>
            <a:r>
              <a:rPr lang="de-CH" dirty="0"/>
              <a:t> herangegangen sind, wirft die Frage auf: Haben sie sich lediglich auf männliche Sichtweisen bei wesentlichen Aspekten der Menschheit (bei ihren Überlegungen) besinnt? </a:t>
            </a:r>
          </a:p>
          <a:p>
            <a:pPr marL="171450" indent="-171450">
              <a:buFontTx/>
              <a:buChar char="-"/>
            </a:pPr>
            <a:r>
              <a:rPr lang="de-CH" dirty="0"/>
              <a:t>Hunger/ Durst</a:t>
            </a:r>
          </a:p>
          <a:p>
            <a:pPr marL="171450" indent="-171450">
              <a:buFontTx/>
              <a:buChar char="-"/>
            </a:pPr>
            <a:r>
              <a:rPr lang="de-CH" dirty="0"/>
              <a:t>Schlaf/ Gesundheit/ Sex</a:t>
            </a:r>
          </a:p>
          <a:p>
            <a:pPr marL="171450" indent="-171450">
              <a:buFontTx/>
              <a:buChar char="-"/>
            </a:pPr>
            <a:r>
              <a:rPr lang="de-CH" dirty="0"/>
              <a:t>Macht</a:t>
            </a:r>
          </a:p>
          <a:p>
            <a:pPr marL="0" indent="0">
              <a:buFontTx/>
              <a:buNone/>
            </a:pPr>
            <a:r>
              <a:rPr lang="de-CH" dirty="0">
                <a:sym typeface="Wingdings" panose="05000000000000000000" pitchFamily="2" charset="2"/>
              </a:rPr>
              <a:t> Weibliche Perspektiven eingeholt? Gefragt: Was braucht ihr Frauen von uns, damit wir einander verstehen? Was ist euch wichtig? Was gibt euch Zuversicht/ Geborgenheit und was hält euch treu? </a:t>
            </a:r>
            <a:endParaRPr lang="de-CH" dirty="0"/>
          </a:p>
          <a:p>
            <a:pPr marL="171450" indent="-171450">
              <a:buFontTx/>
              <a:buChar char="-"/>
            </a:pPr>
            <a:endParaRPr lang="de-CH" dirty="0"/>
          </a:p>
          <a:p>
            <a:pPr marL="0" indent="0">
              <a:buFontTx/>
              <a:buNone/>
            </a:pPr>
            <a:endParaRPr lang="de-CH" dirty="0"/>
          </a:p>
          <a:p>
            <a:pPr marL="0" indent="0">
              <a:buNone/>
            </a:pPr>
            <a:r>
              <a:rPr lang="de-CH" sz="1200" dirty="0">
                <a:latin typeface="Arial" panose="020B0604020202020204" pitchFamily="34" charset="0"/>
                <a:cs typeface="Arial" panose="020B0604020202020204" pitchFamily="34" charset="0"/>
              </a:rPr>
              <a:t>Ausserdem: Einschub Tubi: also trägt ja die Frau einen transparenten Keuschheitsgürtel, für welchen der Mann einen virtuellen Schlüssel hat und den Zugang wie ein Security beschützt (ja von wem eigentlich?). Dass eine Frau treu sein soll – genauso wie der Mann – setzt voraus, dass auch der Mann seinen Teil beiträgt und zwar nicht nur finanziell. Der Prophet zum Beispiel umgarnte seine Frauen und war auch für ein Vorspiel. Dies sind Verhaltensweisen, die gewinnbringender sind als Züchtigung oder bloss schon die Androhung der Züchtigung. Aber zur Sunna kommen wir noch </a:t>
            </a:r>
            <a:r>
              <a:rPr lang="de-CH" sz="1200" dirty="0">
                <a:latin typeface="Arial" panose="020B0604020202020204" pitchFamily="34" charset="0"/>
                <a:cs typeface="Arial" panose="020B0604020202020204" pitchFamily="34" charset="0"/>
                <a:sym typeface="Wingdings" panose="05000000000000000000" pitchFamily="2" charset="2"/>
              </a:rPr>
              <a:t> </a:t>
            </a:r>
            <a:endParaRPr lang="de-CH" sz="1200" dirty="0">
              <a:latin typeface="Arial" panose="020B0604020202020204" pitchFamily="34" charset="0"/>
              <a:cs typeface="Arial" panose="020B0604020202020204" pitchFamily="34" charset="0"/>
            </a:endParaRPr>
          </a:p>
          <a:p>
            <a:pPr marL="0" indent="0">
              <a:buNone/>
            </a:pPr>
            <a:r>
              <a:rPr lang="de-CH" sz="1200" dirty="0">
                <a:latin typeface="Arial" panose="020B0604020202020204" pitchFamily="34" charset="0"/>
                <a:cs typeface="Arial" panose="020B0604020202020204" pitchFamily="34" charset="0"/>
              </a:rPr>
              <a:t> </a:t>
            </a:r>
          </a:p>
          <a:p>
            <a:pPr marL="0" indent="0">
              <a:buNone/>
            </a:pPr>
            <a:r>
              <a:rPr lang="de-CH" sz="1200" dirty="0">
                <a:latin typeface="Arial" panose="020B0604020202020204" pitchFamily="34" charset="0"/>
                <a:cs typeface="Arial" panose="020B0604020202020204" pitchFamily="34" charset="0"/>
              </a:rPr>
              <a:t>Oder wie es Zana Ramadani in diesem Fall richtig formuliert: DIE EHRE EINER FAMILIE LIEGT ZWISCHEN DEN BEINEN DER TOCHTER/ FRAU. </a:t>
            </a:r>
          </a:p>
          <a:p>
            <a:pPr marL="0" indent="0">
              <a:buFontTx/>
              <a:buNone/>
            </a:pPr>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17</a:t>
            </a:fld>
            <a:endParaRPr lang="de-CH"/>
          </a:p>
        </p:txBody>
      </p:sp>
    </p:spTree>
    <p:extLst>
      <p:ext uri="{BB962C8B-B14F-4D97-AF65-F5344CB8AC3E}">
        <p14:creationId xmlns:p14="http://schemas.microsoft.com/office/powerpoint/2010/main" val="428854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126 </a:t>
            </a:r>
          </a:p>
          <a:p>
            <a:endParaRPr lang="de-CH" dirty="0"/>
          </a:p>
          <a:p>
            <a:endParaRPr lang="de-CH" dirty="0"/>
          </a:p>
          <a:p>
            <a:pPr>
              <a:lnSpc>
                <a:spcPct val="100000"/>
              </a:lnSpc>
            </a:pPr>
            <a:r>
              <a:rPr lang="de-CH" sz="1200" dirty="0">
                <a:latin typeface="Arial" panose="020B0604020202020204" pitchFamily="34" charset="0"/>
                <a:cs typeface="Arial" panose="020B0604020202020204" pitchFamily="34" charset="0"/>
              </a:rPr>
              <a:t>Einschub Tubi: Sex ist doch keine Einbahnstrasse ! Es geht nicht um das einseitige Vergnügen des Mannes oder anders gesagt: Frauen sind kein Vergnügungspark! </a:t>
            </a:r>
          </a:p>
          <a:p>
            <a:pPr>
              <a:lnSpc>
                <a:spcPct val="100000"/>
              </a:lnSpc>
            </a:pPr>
            <a:r>
              <a:rPr lang="de-CH" sz="1200" dirty="0">
                <a:latin typeface="Arial" panose="020B0604020202020204" pitchFamily="34" charset="0"/>
                <a:cs typeface="Arial" panose="020B0604020202020204" pitchFamily="34" charset="0"/>
              </a:rPr>
              <a:t>Auch hierzulande ist das aber mit dem Sex und dem Zwang in der Ehe so eine Sache. Erst 1992 wurde Vergewaltigung in der Ehe für strafbar erklärt und seit 2004 ist es ein Delikt ! Das ist krass. </a:t>
            </a: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18</a:t>
            </a:fld>
            <a:endParaRPr lang="de-CH"/>
          </a:p>
        </p:txBody>
      </p:sp>
    </p:spTree>
    <p:extLst>
      <p:ext uri="{BB962C8B-B14F-4D97-AF65-F5344CB8AC3E}">
        <p14:creationId xmlns:p14="http://schemas.microsoft.com/office/powerpoint/2010/main" val="264717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128 </a:t>
            </a:r>
          </a:p>
          <a:p>
            <a:r>
              <a:rPr lang="de-CH" dirty="0"/>
              <a:t>Frage Tubi: Was macht es mit Frauen, wenn sie so etwas lesen? Meiner Meinung nach verliert man das Interesse an dieser Person als «</a:t>
            </a:r>
            <a:r>
              <a:rPr lang="de-CH" dirty="0" err="1"/>
              <a:t>Exegete</a:t>
            </a:r>
            <a:r>
              <a:rPr lang="de-CH" dirty="0"/>
              <a:t>», weil es ethisch in mir auslöst: Würdest du dieses Verhalten für dich selbst wollen? </a:t>
            </a:r>
          </a:p>
        </p:txBody>
      </p:sp>
      <p:sp>
        <p:nvSpPr>
          <p:cNvPr id="4" name="Foliennummernplatzhalter 3"/>
          <p:cNvSpPr>
            <a:spLocks noGrp="1"/>
          </p:cNvSpPr>
          <p:nvPr>
            <p:ph type="sldNum" sz="quarter" idx="5"/>
          </p:nvPr>
        </p:nvSpPr>
        <p:spPr/>
        <p:txBody>
          <a:bodyPr/>
          <a:lstStyle/>
          <a:p>
            <a:fld id="{97CF463B-D076-445C-B470-73F836055FF5}" type="slidenum">
              <a:rPr lang="de-CH" smtClean="0"/>
              <a:t>21</a:t>
            </a:fld>
            <a:endParaRPr lang="de-CH"/>
          </a:p>
        </p:txBody>
      </p:sp>
    </p:spTree>
    <p:extLst>
      <p:ext uri="{BB962C8B-B14F-4D97-AF65-F5344CB8AC3E}">
        <p14:creationId xmlns:p14="http://schemas.microsoft.com/office/powerpoint/2010/main" val="115914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128</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Arial" panose="020B0604020202020204" pitchFamily="34" charset="0"/>
                <a:cs typeface="Arial" panose="020B0604020202020204" pitchFamily="34" charset="0"/>
              </a:rPr>
              <a:t>Einigung darüber, </a:t>
            </a:r>
            <a:r>
              <a:rPr lang="de-CH" sz="1200" b="1" dirty="0">
                <a:latin typeface="Arial" panose="020B0604020202020204" pitchFamily="34" charset="0"/>
                <a:cs typeface="Arial" panose="020B0604020202020204" pitchFamily="34" charset="0"/>
              </a:rPr>
              <a:t>dass keine Spuren hinterlassen</a:t>
            </a:r>
            <a:r>
              <a:rPr lang="de-CH" sz="1200" dirty="0">
                <a:latin typeface="Arial" panose="020B0604020202020204" pitchFamily="34" charset="0"/>
                <a:cs typeface="Arial" panose="020B0604020202020204" pitchFamily="34" charset="0"/>
              </a:rPr>
              <a:t> (also keine Blutergüsse usw.) </a:t>
            </a:r>
          </a:p>
          <a:p>
            <a:r>
              <a:rPr lang="de-CH" dirty="0"/>
              <a:t> </a:t>
            </a:r>
          </a:p>
          <a:p>
            <a:r>
              <a:rPr lang="de-CH" dirty="0"/>
              <a:t>Warum eigentlich? Gesellschaftliche Aspekte? Also die Züchtigung nicht sichtbar machen? Oder geht es um die Härte des Zuschlagens…? </a:t>
            </a:r>
          </a:p>
        </p:txBody>
      </p:sp>
      <p:sp>
        <p:nvSpPr>
          <p:cNvPr id="4" name="Foliennummernplatzhalter 3"/>
          <p:cNvSpPr>
            <a:spLocks noGrp="1"/>
          </p:cNvSpPr>
          <p:nvPr>
            <p:ph type="sldNum" sz="quarter" idx="5"/>
          </p:nvPr>
        </p:nvSpPr>
        <p:spPr/>
        <p:txBody>
          <a:bodyPr/>
          <a:lstStyle/>
          <a:p>
            <a:fld id="{97CF463B-D076-445C-B470-73F836055FF5}" type="slidenum">
              <a:rPr lang="de-CH" smtClean="0"/>
              <a:t>22</a:t>
            </a:fld>
            <a:endParaRPr lang="de-CH"/>
          </a:p>
        </p:txBody>
      </p:sp>
    </p:spTree>
    <p:extLst>
      <p:ext uri="{BB962C8B-B14F-4D97-AF65-F5344CB8AC3E}">
        <p14:creationId xmlns:p14="http://schemas.microsoft.com/office/powerpoint/2010/main" val="279166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Einschub Tubi: </a:t>
            </a:r>
          </a:p>
          <a:p>
            <a:r>
              <a:rPr lang="de-CH" dirty="0"/>
              <a:t>IN ALLEN BEREICHEN. In München wurde z.B. der Versuch gemacht, ob Menschen bei Vergewaltigung im Park zur Hilfe eilen. Die Meisten sind weitergelaufen!?!? </a:t>
            </a:r>
          </a:p>
          <a:p>
            <a:r>
              <a:rPr lang="de-CH" dirty="0"/>
              <a:t>Erst als die Probanden «FEUER» riefen, eilten die Menschen zur Hilfe!!! </a:t>
            </a:r>
          </a:p>
          <a:p>
            <a:br>
              <a:rPr lang="de-CH" dirty="0"/>
            </a:br>
            <a:r>
              <a:rPr lang="de-CH" dirty="0"/>
              <a:t>WIR FRAUEN MÜSSEN Füreinander EINSTEHEN UND GEGENSEITIG AUFKLÄREN </a:t>
            </a: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23</a:t>
            </a:fld>
            <a:endParaRPr lang="de-CH"/>
          </a:p>
        </p:txBody>
      </p:sp>
    </p:spTree>
    <p:extLst>
      <p:ext uri="{BB962C8B-B14F-4D97-AF65-F5344CB8AC3E}">
        <p14:creationId xmlns:p14="http://schemas.microsoft.com/office/powerpoint/2010/main" val="1747507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Arial" panose="020B0604020202020204" pitchFamily="34" charset="0"/>
                <a:cs typeface="Arial" panose="020B0604020202020204" pitchFamily="34" charset="0"/>
              </a:rPr>
              <a:t>Am Beispiel Sklaven erklärt: Der Islam hat Sklaverei nicht abgeschafft, aber mit Hilfe des Korans ihnen mehr Rechte eingeräumt, sodass die </a:t>
            </a:r>
            <a:r>
              <a:rPr lang="de-CH" sz="1200" dirty="0" err="1">
                <a:latin typeface="Arial" panose="020B0604020202020204" pitchFamily="34" charset="0"/>
                <a:cs typeface="Arial" panose="020B0604020202020204" pitchFamily="34" charset="0"/>
              </a:rPr>
              <a:t>Slaverei</a:t>
            </a:r>
            <a:r>
              <a:rPr lang="de-CH" sz="1200" dirty="0">
                <a:latin typeface="Arial" panose="020B0604020202020204" pitchFamily="34" charset="0"/>
                <a:cs typeface="Arial" panose="020B0604020202020204" pitchFamily="34" charset="0"/>
              </a:rPr>
              <a:t> schliesslich selbst (ganz) verschwindet. </a:t>
            </a: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24</a:t>
            </a:fld>
            <a:endParaRPr lang="de-CH"/>
          </a:p>
        </p:txBody>
      </p:sp>
    </p:spTree>
    <p:extLst>
      <p:ext uri="{BB962C8B-B14F-4D97-AF65-F5344CB8AC3E}">
        <p14:creationId xmlns:p14="http://schemas.microsoft.com/office/powerpoint/2010/main" val="2658249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131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Arial" panose="020B0604020202020204" pitchFamily="34" charset="0"/>
                <a:cs typeface="Arial" panose="020B0604020202020204" pitchFamily="34" charset="0"/>
              </a:rPr>
              <a:t>(Traditionen sind eh immer im Wandel – wie Kultur auch…) </a:t>
            </a: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25</a:t>
            </a:fld>
            <a:endParaRPr lang="de-CH"/>
          </a:p>
        </p:txBody>
      </p:sp>
    </p:spTree>
    <p:extLst>
      <p:ext uri="{BB962C8B-B14F-4D97-AF65-F5344CB8AC3E}">
        <p14:creationId xmlns:p14="http://schemas.microsoft.com/office/powerpoint/2010/main" val="249455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119</a:t>
            </a:r>
          </a:p>
        </p:txBody>
      </p:sp>
      <p:sp>
        <p:nvSpPr>
          <p:cNvPr id="4" name="Foliennummernplatzhalter 3"/>
          <p:cNvSpPr>
            <a:spLocks noGrp="1"/>
          </p:cNvSpPr>
          <p:nvPr>
            <p:ph type="sldNum" sz="quarter" idx="5"/>
          </p:nvPr>
        </p:nvSpPr>
        <p:spPr/>
        <p:txBody>
          <a:bodyPr/>
          <a:lstStyle/>
          <a:p>
            <a:fld id="{97CF463B-D076-445C-B470-73F836055FF5}" type="slidenum">
              <a:rPr lang="de-CH" smtClean="0"/>
              <a:t>5</a:t>
            </a:fld>
            <a:endParaRPr lang="de-CH"/>
          </a:p>
        </p:txBody>
      </p:sp>
    </p:spTree>
    <p:extLst>
      <p:ext uri="{BB962C8B-B14F-4D97-AF65-F5344CB8AC3E}">
        <p14:creationId xmlns:p14="http://schemas.microsoft.com/office/powerpoint/2010/main" val="2523883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132/133</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latin typeface="Arial" panose="020B0604020202020204" pitchFamily="34" charset="0"/>
                <a:cs typeface="Arial" panose="020B0604020202020204" pitchFamily="34" charset="0"/>
              </a:rPr>
              <a:t>Wobei mit Vorzug NUR das Erbe gemeint ist laut </a:t>
            </a:r>
            <a:r>
              <a:rPr lang="de-CH" dirty="0" err="1">
                <a:latin typeface="Arial" panose="020B0604020202020204" pitchFamily="34" charset="0"/>
                <a:cs typeface="Arial" panose="020B0604020202020204" pitchFamily="34" charset="0"/>
              </a:rPr>
              <a:t>Wadud</a:t>
            </a:r>
            <a:r>
              <a:rPr lang="de-CH" dirty="0">
                <a:latin typeface="Arial" panose="020B0604020202020204" pitchFamily="34" charset="0"/>
                <a:cs typeface="Arial" panose="020B0604020202020204" pitchFamily="34" charset="0"/>
              </a:rPr>
              <a:t> (logische Konsequenz, wenn sie 50 % des Erbes bekommen sollen im Gegensatz zu den weiblichen Geschwistern.) </a:t>
            </a: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27</a:t>
            </a:fld>
            <a:endParaRPr lang="de-CH"/>
          </a:p>
        </p:txBody>
      </p:sp>
    </p:spTree>
    <p:extLst>
      <p:ext uri="{BB962C8B-B14F-4D97-AF65-F5344CB8AC3E}">
        <p14:creationId xmlns:p14="http://schemas.microsoft.com/office/powerpoint/2010/main" val="4281372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133</a:t>
            </a:r>
          </a:p>
        </p:txBody>
      </p:sp>
      <p:sp>
        <p:nvSpPr>
          <p:cNvPr id="4" name="Foliennummernplatzhalter 3"/>
          <p:cNvSpPr>
            <a:spLocks noGrp="1"/>
          </p:cNvSpPr>
          <p:nvPr>
            <p:ph type="sldNum" sz="quarter" idx="5"/>
          </p:nvPr>
        </p:nvSpPr>
        <p:spPr/>
        <p:txBody>
          <a:bodyPr/>
          <a:lstStyle/>
          <a:p>
            <a:fld id="{97CF463B-D076-445C-B470-73F836055FF5}" type="slidenum">
              <a:rPr lang="de-CH" smtClean="0"/>
              <a:t>28</a:t>
            </a:fld>
            <a:endParaRPr lang="de-CH"/>
          </a:p>
        </p:txBody>
      </p:sp>
    </p:spTree>
    <p:extLst>
      <p:ext uri="{BB962C8B-B14F-4D97-AF65-F5344CB8AC3E}">
        <p14:creationId xmlns:p14="http://schemas.microsoft.com/office/powerpoint/2010/main" val="3800325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latin typeface="Arial" panose="020B0604020202020204" pitchFamily="34" charset="0"/>
                <a:cs typeface="Arial" panose="020B0604020202020204" pitchFamily="34" charset="0"/>
              </a:rPr>
              <a:t>(Beispiel Kindstötung von Mädchen </a:t>
            </a:r>
            <a:r>
              <a:rPr lang="de-CH" dirty="0">
                <a:latin typeface="Arial" panose="020B0604020202020204" pitchFamily="34" charset="0"/>
                <a:cs typeface="Arial" panose="020B0604020202020204" pitchFamily="34" charset="0"/>
                <a:sym typeface="Wingdings" panose="05000000000000000000" pitchFamily="2" charset="2"/>
              </a:rPr>
              <a:t> Wird im Koran verboten  hat über die Jahrhunderte abgenommen, bzw. ist sehr selten geworden) </a:t>
            </a:r>
            <a:endParaRPr lang="de-CH" dirty="0">
              <a:latin typeface="Arial" panose="020B0604020202020204" pitchFamily="34" charset="0"/>
              <a:cs typeface="Arial" panose="020B0604020202020204" pitchFamily="34" charset="0"/>
            </a:endParaRPr>
          </a:p>
          <a:p>
            <a:endParaRPr lang="de-CH" dirty="0"/>
          </a:p>
          <a:p>
            <a:pPr>
              <a:lnSpc>
                <a:spcPct val="100000"/>
              </a:lnSpc>
              <a:buFont typeface="Wingdings" panose="05000000000000000000" pitchFamily="2" charset="2"/>
              <a:buChar char="à"/>
            </a:pPr>
            <a:r>
              <a:rPr lang="de-CH" sz="1200" dirty="0">
                <a:latin typeface="Arial" panose="020B0604020202020204" pitchFamily="34" charset="0"/>
                <a:cs typeface="Arial" panose="020B0604020202020204" pitchFamily="34" charset="0"/>
              </a:rPr>
              <a:t>AUF GUT DEUTSCH: Es geht darum, dass Frauen nicht Besitz und Eigentum sind, die man behandeln kann wie man möchte. Deswegen vielleicht präventive Vorgaben, was man nun machen muss (als Mann), wenn es einem halt nicht mehr passt. </a:t>
            </a:r>
          </a:p>
          <a:p>
            <a:pPr>
              <a:lnSpc>
                <a:spcPct val="100000"/>
              </a:lnSpc>
              <a:buFont typeface="Wingdings" panose="05000000000000000000" pitchFamily="2" charset="2"/>
              <a:buChar char="à"/>
            </a:pPr>
            <a:r>
              <a:rPr lang="de-CH" sz="1200" dirty="0">
                <a:latin typeface="Arial" panose="020B0604020202020204" pitchFamily="34" charset="0"/>
                <a:cs typeface="Arial" panose="020B0604020202020204" pitchFamily="34" charset="0"/>
              </a:rPr>
              <a:t>Ermahnen, Bett (räumlich) trennen, Schlagen oder halt einfach scheiden lassen, aber nicht Frau als Frustabbau benützen…</a:t>
            </a: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29</a:t>
            </a:fld>
            <a:endParaRPr lang="de-CH"/>
          </a:p>
        </p:txBody>
      </p:sp>
    </p:spTree>
    <p:extLst>
      <p:ext uri="{BB962C8B-B14F-4D97-AF65-F5344CB8AC3E}">
        <p14:creationId xmlns:p14="http://schemas.microsoft.com/office/powerpoint/2010/main" val="1889417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134</a:t>
            </a:r>
          </a:p>
          <a:p>
            <a:endParaRPr lang="de-CH" dirty="0"/>
          </a:p>
          <a:p>
            <a:r>
              <a:rPr lang="de-CH" dirty="0"/>
              <a:t>Einschub Tubi: Vlt. Haben sie den Teil wo es um männliche </a:t>
            </a:r>
            <a:r>
              <a:rPr lang="de-CH" dirty="0" err="1"/>
              <a:t>Huries</a:t>
            </a:r>
            <a:r>
              <a:rPr lang="de-CH" dirty="0"/>
              <a:t> geht einfach dezent weggelassen? Allah weiss es am Besten, aber vlt. Wollten die Männer die Frauen quasi «beschützen»? </a:t>
            </a:r>
          </a:p>
        </p:txBody>
      </p:sp>
      <p:sp>
        <p:nvSpPr>
          <p:cNvPr id="4" name="Foliennummernplatzhalter 3"/>
          <p:cNvSpPr>
            <a:spLocks noGrp="1"/>
          </p:cNvSpPr>
          <p:nvPr>
            <p:ph type="sldNum" sz="quarter" idx="5"/>
          </p:nvPr>
        </p:nvSpPr>
        <p:spPr/>
        <p:txBody>
          <a:bodyPr/>
          <a:lstStyle/>
          <a:p>
            <a:fld id="{97CF463B-D076-445C-B470-73F836055FF5}" type="slidenum">
              <a:rPr lang="de-CH" smtClean="0"/>
              <a:t>30</a:t>
            </a:fld>
            <a:endParaRPr lang="de-CH"/>
          </a:p>
        </p:txBody>
      </p:sp>
    </p:spTree>
    <p:extLst>
      <p:ext uri="{BB962C8B-B14F-4D97-AF65-F5344CB8AC3E}">
        <p14:creationId xmlns:p14="http://schemas.microsoft.com/office/powerpoint/2010/main" val="205274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135</a:t>
            </a:r>
          </a:p>
        </p:txBody>
      </p:sp>
      <p:sp>
        <p:nvSpPr>
          <p:cNvPr id="4" name="Foliennummernplatzhalter 3"/>
          <p:cNvSpPr>
            <a:spLocks noGrp="1"/>
          </p:cNvSpPr>
          <p:nvPr>
            <p:ph type="sldNum" sz="quarter" idx="5"/>
          </p:nvPr>
        </p:nvSpPr>
        <p:spPr/>
        <p:txBody>
          <a:bodyPr/>
          <a:lstStyle/>
          <a:p>
            <a:fld id="{97CF463B-D076-445C-B470-73F836055FF5}" type="slidenum">
              <a:rPr lang="de-CH" smtClean="0"/>
              <a:t>32</a:t>
            </a:fld>
            <a:endParaRPr lang="de-CH"/>
          </a:p>
        </p:txBody>
      </p:sp>
    </p:spTree>
    <p:extLst>
      <p:ext uri="{BB962C8B-B14F-4D97-AF65-F5344CB8AC3E}">
        <p14:creationId xmlns:p14="http://schemas.microsoft.com/office/powerpoint/2010/main" val="148754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136</a:t>
            </a:r>
          </a:p>
        </p:txBody>
      </p:sp>
      <p:sp>
        <p:nvSpPr>
          <p:cNvPr id="4" name="Foliennummernplatzhalter 3"/>
          <p:cNvSpPr>
            <a:spLocks noGrp="1"/>
          </p:cNvSpPr>
          <p:nvPr>
            <p:ph type="sldNum" sz="quarter" idx="5"/>
          </p:nvPr>
        </p:nvSpPr>
        <p:spPr/>
        <p:txBody>
          <a:bodyPr/>
          <a:lstStyle/>
          <a:p>
            <a:fld id="{97CF463B-D076-445C-B470-73F836055FF5}" type="slidenum">
              <a:rPr lang="de-CH" smtClean="0"/>
              <a:t>33</a:t>
            </a:fld>
            <a:endParaRPr lang="de-CH"/>
          </a:p>
        </p:txBody>
      </p:sp>
    </p:spTree>
    <p:extLst>
      <p:ext uri="{BB962C8B-B14F-4D97-AF65-F5344CB8AC3E}">
        <p14:creationId xmlns:p14="http://schemas.microsoft.com/office/powerpoint/2010/main" val="2309303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138</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Arial" panose="020B0604020202020204" pitchFamily="34" charset="0"/>
                <a:cs typeface="Arial" panose="020B0604020202020204" pitchFamily="34" charset="0"/>
                <a:sym typeface="Wingdings" panose="05000000000000000000" pitchFamily="2" charset="2"/>
              </a:rPr>
              <a:t> Wenn man jetzt noch bedenkt, wer denn diese Exegeten/ Interpretatoren waren – ALSO MÄNNER HALT – dann macht es auch Sinn die Sunna in Ehesachen </a:t>
            </a:r>
            <a:r>
              <a:rPr lang="de-CH" sz="1200" dirty="0" err="1">
                <a:latin typeface="Arial" panose="020B0604020202020204" pitchFamily="34" charset="0"/>
                <a:cs typeface="Arial" panose="020B0604020202020204" pitchFamily="34" charset="0"/>
                <a:sym typeface="Wingdings" panose="05000000000000000000" pitchFamily="2" charset="2"/>
              </a:rPr>
              <a:t>hinzuzuiehen</a:t>
            </a:r>
            <a:r>
              <a:rPr lang="de-CH" sz="1200" dirty="0">
                <a:latin typeface="Arial" panose="020B0604020202020204" pitchFamily="34" charset="0"/>
                <a:cs typeface="Arial" panose="020B0604020202020204" pitchFamily="34" charset="0"/>
                <a:sym typeface="Wingdings" panose="05000000000000000000" pitchFamily="2" charset="2"/>
              </a:rPr>
              <a:t> um  Geschlechtergerechtigkeit zu gewährleisten! </a:t>
            </a:r>
            <a:endParaRPr lang="de-CH" sz="1200" dirty="0">
              <a:latin typeface="Arial" panose="020B0604020202020204" pitchFamily="34" charset="0"/>
              <a:cs typeface="Arial" panose="020B0604020202020204" pitchFamily="34" charset="0"/>
            </a:endParaRP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34</a:t>
            </a:fld>
            <a:endParaRPr lang="de-CH"/>
          </a:p>
        </p:txBody>
      </p:sp>
    </p:spTree>
    <p:extLst>
      <p:ext uri="{BB962C8B-B14F-4D97-AF65-F5344CB8AC3E}">
        <p14:creationId xmlns:p14="http://schemas.microsoft.com/office/powerpoint/2010/main" val="640522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138 </a:t>
            </a:r>
          </a:p>
        </p:txBody>
      </p:sp>
      <p:sp>
        <p:nvSpPr>
          <p:cNvPr id="4" name="Foliennummernplatzhalter 3"/>
          <p:cNvSpPr>
            <a:spLocks noGrp="1"/>
          </p:cNvSpPr>
          <p:nvPr>
            <p:ph type="sldNum" sz="quarter" idx="5"/>
          </p:nvPr>
        </p:nvSpPr>
        <p:spPr/>
        <p:txBody>
          <a:bodyPr/>
          <a:lstStyle/>
          <a:p>
            <a:fld id="{97CF463B-D076-445C-B470-73F836055FF5}" type="slidenum">
              <a:rPr lang="de-CH" smtClean="0"/>
              <a:t>35</a:t>
            </a:fld>
            <a:endParaRPr lang="de-CH"/>
          </a:p>
        </p:txBody>
      </p:sp>
    </p:spTree>
    <p:extLst>
      <p:ext uri="{BB962C8B-B14F-4D97-AF65-F5344CB8AC3E}">
        <p14:creationId xmlns:p14="http://schemas.microsoft.com/office/powerpoint/2010/main" val="1014401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Frauen sind Gottesanvertraute! Das ist doch mal ein Begriff, mit welchem Frau das Patriarchat stützen könnte </a:t>
            </a:r>
            <a:r>
              <a:rPr lang="de-CH" dirty="0">
                <a:sym typeface="Wingdings" panose="05000000000000000000" pitchFamily="2" charset="2"/>
              </a:rPr>
              <a:t> </a:t>
            </a:r>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36</a:t>
            </a:fld>
            <a:endParaRPr lang="de-CH"/>
          </a:p>
        </p:txBody>
      </p:sp>
    </p:spTree>
    <p:extLst>
      <p:ext uri="{BB962C8B-B14F-4D97-AF65-F5344CB8AC3E}">
        <p14:creationId xmlns:p14="http://schemas.microsoft.com/office/powerpoint/2010/main" val="3030018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140/141 </a:t>
            </a:r>
          </a:p>
          <a:p>
            <a:r>
              <a:rPr lang="de-CH" dirty="0"/>
              <a:t>Einschub: Evtl. weil das Ehepaar eine </a:t>
            </a:r>
            <a:r>
              <a:rPr lang="de-CH" dirty="0" err="1"/>
              <a:t>red</a:t>
            </a:r>
            <a:r>
              <a:rPr lang="de-CH" dirty="0"/>
              <a:t>-line überschritten hat? Gebrochener Arm = höhere Gewalt, sodass Prophet vlt. NUR DIE SCHEIDUNG als Lösung sah? Oder um </a:t>
            </a:r>
            <a:r>
              <a:rPr lang="de-CH" dirty="0" err="1"/>
              <a:t>Gamila</a:t>
            </a:r>
            <a:r>
              <a:rPr lang="de-CH" dirty="0"/>
              <a:t> vor dem Tod zu schützen und </a:t>
            </a:r>
            <a:r>
              <a:rPr lang="de-CH" dirty="0" err="1"/>
              <a:t>Tabit</a:t>
            </a:r>
            <a:r>
              <a:rPr lang="de-CH" dirty="0"/>
              <a:t> vom Mord? </a:t>
            </a:r>
          </a:p>
        </p:txBody>
      </p:sp>
      <p:sp>
        <p:nvSpPr>
          <p:cNvPr id="4" name="Foliennummernplatzhalter 3"/>
          <p:cNvSpPr>
            <a:spLocks noGrp="1"/>
          </p:cNvSpPr>
          <p:nvPr>
            <p:ph type="sldNum" sz="quarter" idx="5"/>
          </p:nvPr>
        </p:nvSpPr>
        <p:spPr/>
        <p:txBody>
          <a:bodyPr/>
          <a:lstStyle/>
          <a:p>
            <a:fld id="{97CF463B-D076-445C-B470-73F836055FF5}" type="slidenum">
              <a:rPr lang="de-CH" smtClean="0"/>
              <a:t>38</a:t>
            </a:fld>
            <a:endParaRPr lang="de-CH"/>
          </a:p>
        </p:txBody>
      </p:sp>
    </p:spTree>
    <p:extLst>
      <p:ext uri="{BB962C8B-B14F-4D97-AF65-F5344CB8AC3E}">
        <p14:creationId xmlns:p14="http://schemas.microsoft.com/office/powerpoint/2010/main" val="270595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120 </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Arial" panose="020B0604020202020204" pitchFamily="34" charset="0"/>
                <a:cs typeface="Arial" panose="020B0604020202020204" pitchFamily="34" charset="0"/>
                <a:sym typeface="Wingdings" panose="05000000000000000000" pitchFamily="2" charset="2"/>
              </a:rPr>
              <a:t> Was wenn ich nicht mal mit einem leichten Klapps oder Zahnbürste geschlagen werden möchte, weil ich nun mal Schlagen als eine Grenzüberschreitung und Missachtung meiner Gefühle/ Person interpretiere? </a:t>
            </a:r>
            <a:endParaRPr lang="de-CH" sz="1200" dirty="0">
              <a:latin typeface="Arial" panose="020B0604020202020204" pitchFamily="34" charset="0"/>
              <a:cs typeface="Arial" panose="020B0604020202020204" pitchFamily="34" charset="0"/>
            </a:endParaRP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7</a:t>
            </a:fld>
            <a:endParaRPr lang="de-CH"/>
          </a:p>
        </p:txBody>
      </p:sp>
    </p:spTree>
    <p:extLst>
      <p:ext uri="{BB962C8B-B14F-4D97-AF65-F5344CB8AC3E}">
        <p14:creationId xmlns:p14="http://schemas.microsoft.com/office/powerpoint/2010/main" val="3910076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141</a:t>
            </a:r>
          </a:p>
        </p:txBody>
      </p:sp>
      <p:sp>
        <p:nvSpPr>
          <p:cNvPr id="4" name="Foliennummernplatzhalter 3"/>
          <p:cNvSpPr>
            <a:spLocks noGrp="1"/>
          </p:cNvSpPr>
          <p:nvPr>
            <p:ph type="sldNum" sz="quarter" idx="5"/>
          </p:nvPr>
        </p:nvSpPr>
        <p:spPr/>
        <p:txBody>
          <a:bodyPr/>
          <a:lstStyle/>
          <a:p>
            <a:fld id="{97CF463B-D076-445C-B470-73F836055FF5}" type="slidenum">
              <a:rPr lang="de-CH" smtClean="0"/>
              <a:t>39</a:t>
            </a:fld>
            <a:endParaRPr lang="de-CH"/>
          </a:p>
        </p:txBody>
      </p:sp>
    </p:spTree>
    <p:extLst>
      <p:ext uri="{BB962C8B-B14F-4D97-AF65-F5344CB8AC3E}">
        <p14:creationId xmlns:p14="http://schemas.microsoft.com/office/powerpoint/2010/main" val="2229573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41</a:t>
            </a:fld>
            <a:endParaRPr lang="de-CH"/>
          </a:p>
        </p:txBody>
      </p:sp>
    </p:spTree>
    <p:extLst>
      <p:ext uri="{BB962C8B-B14F-4D97-AF65-F5344CB8AC3E}">
        <p14:creationId xmlns:p14="http://schemas.microsoft.com/office/powerpoint/2010/main" val="224386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S. 122</a:t>
            </a:r>
          </a:p>
          <a:p>
            <a:r>
              <a:rPr lang="de-CH" dirty="0">
                <a:latin typeface="Arial" panose="020B0604020202020204" pitchFamily="34" charset="0"/>
                <a:cs typeface="Arial" panose="020B0604020202020204" pitchFamily="34" charset="0"/>
              </a:rPr>
              <a:t>Frage Tubi: Warum lassen wir das immer noch zu? </a:t>
            </a:r>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8</a:t>
            </a:fld>
            <a:endParaRPr lang="de-CH"/>
          </a:p>
        </p:txBody>
      </p:sp>
    </p:spTree>
    <p:extLst>
      <p:ext uri="{BB962C8B-B14F-4D97-AF65-F5344CB8AC3E}">
        <p14:creationId xmlns:p14="http://schemas.microsoft.com/office/powerpoint/2010/main" val="75707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121</a:t>
            </a:r>
          </a:p>
        </p:txBody>
      </p:sp>
      <p:sp>
        <p:nvSpPr>
          <p:cNvPr id="4" name="Foliennummernplatzhalter 3"/>
          <p:cNvSpPr>
            <a:spLocks noGrp="1"/>
          </p:cNvSpPr>
          <p:nvPr>
            <p:ph type="sldNum" sz="quarter" idx="5"/>
          </p:nvPr>
        </p:nvSpPr>
        <p:spPr/>
        <p:txBody>
          <a:bodyPr/>
          <a:lstStyle/>
          <a:p>
            <a:fld id="{97CF463B-D076-445C-B470-73F836055FF5}" type="slidenum">
              <a:rPr lang="de-CH" smtClean="0"/>
              <a:t>9</a:t>
            </a:fld>
            <a:endParaRPr lang="de-CH"/>
          </a:p>
        </p:txBody>
      </p:sp>
    </p:spTree>
    <p:extLst>
      <p:ext uri="{BB962C8B-B14F-4D97-AF65-F5344CB8AC3E}">
        <p14:creationId xmlns:p14="http://schemas.microsoft.com/office/powerpoint/2010/main" val="82800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122</a:t>
            </a:r>
          </a:p>
          <a:p>
            <a:endParaRPr lang="de-CH" dirty="0"/>
          </a:p>
          <a:p>
            <a:r>
              <a:rPr lang="de-CH" dirty="0"/>
              <a:t>Werke: </a:t>
            </a:r>
          </a:p>
          <a:p>
            <a:r>
              <a:rPr lang="de-CH" dirty="0"/>
              <a:t>Tabari – al-</a:t>
            </a:r>
            <a:r>
              <a:rPr lang="de-CH" dirty="0" err="1"/>
              <a:t>gami’al</a:t>
            </a:r>
            <a:r>
              <a:rPr lang="de-CH" dirty="0"/>
              <a:t>-</a:t>
            </a:r>
            <a:r>
              <a:rPr lang="de-CH" dirty="0" err="1"/>
              <a:t>bayan</a:t>
            </a:r>
            <a:r>
              <a:rPr lang="de-CH" dirty="0"/>
              <a:t> ‘an </a:t>
            </a:r>
            <a:r>
              <a:rPr lang="de-CH" dirty="0" err="1"/>
              <a:t>ta’will</a:t>
            </a:r>
            <a:r>
              <a:rPr lang="de-CH" dirty="0"/>
              <a:t> </a:t>
            </a:r>
            <a:r>
              <a:rPr lang="de-CH" dirty="0" err="1"/>
              <a:t>ay</a:t>
            </a:r>
            <a:r>
              <a:rPr lang="de-CH" dirty="0"/>
              <a:t> al-</a:t>
            </a:r>
            <a:r>
              <a:rPr lang="de-CH" dirty="0" err="1"/>
              <a:t>qur’an</a:t>
            </a:r>
            <a:r>
              <a:rPr lang="de-CH" dirty="0"/>
              <a:t> </a:t>
            </a:r>
          </a:p>
          <a:p>
            <a:r>
              <a:rPr lang="de-CH" dirty="0" err="1"/>
              <a:t>Zamahsari</a:t>
            </a:r>
            <a:r>
              <a:rPr lang="de-CH" dirty="0"/>
              <a:t> – al-</a:t>
            </a:r>
            <a:r>
              <a:rPr lang="de-CH" dirty="0" err="1"/>
              <a:t>kassaf</a:t>
            </a:r>
            <a:r>
              <a:rPr lang="de-CH" dirty="0"/>
              <a:t> ‘an </a:t>
            </a:r>
            <a:r>
              <a:rPr lang="de-CH" dirty="0" err="1"/>
              <a:t>haqa’iq</a:t>
            </a:r>
            <a:r>
              <a:rPr lang="de-CH" dirty="0"/>
              <a:t> at-</a:t>
            </a:r>
            <a:r>
              <a:rPr lang="de-CH" dirty="0" err="1"/>
              <a:t>tanzil</a:t>
            </a:r>
            <a:r>
              <a:rPr lang="de-CH" dirty="0"/>
              <a:t> </a:t>
            </a:r>
          </a:p>
          <a:p>
            <a:r>
              <a:rPr lang="de-CH" dirty="0" err="1"/>
              <a:t>Mafatih</a:t>
            </a:r>
            <a:r>
              <a:rPr lang="de-CH" dirty="0"/>
              <a:t> al-</a:t>
            </a:r>
            <a:r>
              <a:rPr lang="de-CH" dirty="0" err="1"/>
              <a:t>gayb</a:t>
            </a:r>
            <a:r>
              <a:rPr lang="de-CH" dirty="0"/>
              <a:t> </a:t>
            </a:r>
          </a:p>
          <a:p>
            <a:r>
              <a:rPr lang="de-CH" dirty="0"/>
              <a:t>Amina </a:t>
            </a:r>
            <a:r>
              <a:rPr lang="de-CH" dirty="0" err="1"/>
              <a:t>Wadud</a:t>
            </a:r>
            <a:r>
              <a:rPr lang="de-CH" dirty="0"/>
              <a:t> – Qur’an and Woman (1992) und «Inside </a:t>
            </a:r>
            <a:r>
              <a:rPr lang="de-CH" dirty="0" err="1"/>
              <a:t>the</a:t>
            </a:r>
            <a:r>
              <a:rPr lang="de-CH" dirty="0"/>
              <a:t> Gender Jihad» (2006) </a:t>
            </a:r>
          </a:p>
        </p:txBody>
      </p:sp>
      <p:sp>
        <p:nvSpPr>
          <p:cNvPr id="4" name="Foliennummernplatzhalter 3"/>
          <p:cNvSpPr>
            <a:spLocks noGrp="1"/>
          </p:cNvSpPr>
          <p:nvPr>
            <p:ph type="sldNum" sz="quarter" idx="5"/>
          </p:nvPr>
        </p:nvSpPr>
        <p:spPr/>
        <p:txBody>
          <a:bodyPr/>
          <a:lstStyle/>
          <a:p>
            <a:fld id="{97CF463B-D076-445C-B470-73F836055FF5}" type="slidenum">
              <a:rPr lang="de-CH" smtClean="0"/>
              <a:t>10</a:t>
            </a:fld>
            <a:endParaRPr lang="de-CH"/>
          </a:p>
        </p:txBody>
      </p:sp>
    </p:spTree>
    <p:extLst>
      <p:ext uri="{BB962C8B-B14F-4D97-AF65-F5344CB8AC3E}">
        <p14:creationId xmlns:p14="http://schemas.microsoft.com/office/powerpoint/2010/main" val="364004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123 – 124</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latin typeface="Arial" panose="020B0604020202020204" pitchFamily="34" charset="0"/>
                <a:cs typeface="Arial" panose="020B0604020202020204" pitchFamily="34" charset="0"/>
                <a:sym typeface="Wingdings" panose="05000000000000000000" pitchFamily="2" charset="2"/>
              </a:rPr>
              <a:t>Männliche Bevorzugung von Gott vorgegeben (</a:t>
            </a:r>
            <a:r>
              <a:rPr lang="de-CH" dirty="0" err="1">
                <a:latin typeface="Arial" panose="020B0604020202020204" pitchFamily="34" charset="0"/>
                <a:cs typeface="Arial" panose="020B0604020202020204" pitchFamily="34" charset="0"/>
                <a:sym typeface="Wingdings" panose="05000000000000000000" pitchFamily="2" charset="2"/>
              </a:rPr>
              <a:t>tafdil</a:t>
            </a:r>
            <a:r>
              <a:rPr lang="de-CH" dirty="0">
                <a:latin typeface="Arial" panose="020B0604020202020204" pitchFamily="34" charset="0"/>
                <a:cs typeface="Arial" panose="020B0604020202020204" pitchFamily="34" charset="0"/>
                <a:sym typeface="Wingdings" panose="05000000000000000000" pitchFamily="2" charset="2"/>
              </a:rPr>
              <a:t>) </a:t>
            </a:r>
            <a:endParaRPr lang="de-CH" dirty="0">
              <a:latin typeface="Arial" panose="020B0604020202020204" pitchFamily="34" charset="0"/>
              <a:cs typeface="Arial" panose="020B0604020202020204" pitchFamily="34" charset="0"/>
            </a:endParaRPr>
          </a:p>
          <a:p>
            <a:r>
              <a:rPr lang="de-CH" dirty="0"/>
              <a:t>Ist das wirklich so? </a:t>
            </a:r>
          </a:p>
        </p:txBody>
      </p:sp>
      <p:sp>
        <p:nvSpPr>
          <p:cNvPr id="4" name="Foliennummernplatzhalter 3"/>
          <p:cNvSpPr>
            <a:spLocks noGrp="1"/>
          </p:cNvSpPr>
          <p:nvPr>
            <p:ph type="sldNum" sz="quarter" idx="5"/>
          </p:nvPr>
        </p:nvSpPr>
        <p:spPr/>
        <p:txBody>
          <a:bodyPr/>
          <a:lstStyle/>
          <a:p>
            <a:fld id="{97CF463B-D076-445C-B470-73F836055FF5}" type="slidenum">
              <a:rPr lang="de-CH" smtClean="0"/>
              <a:t>11</a:t>
            </a:fld>
            <a:endParaRPr lang="de-CH"/>
          </a:p>
        </p:txBody>
      </p:sp>
    </p:spTree>
    <p:extLst>
      <p:ext uri="{BB962C8B-B14F-4D97-AF65-F5344CB8AC3E}">
        <p14:creationId xmlns:p14="http://schemas.microsoft.com/office/powerpoint/2010/main" val="42532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 124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dirty="0">
                <a:latin typeface="Arial" panose="020B0604020202020204" pitchFamily="34" charset="0"/>
                <a:cs typeface="Arial" panose="020B0604020202020204" pitchFamily="34" charset="0"/>
                <a:sym typeface="Wingdings" panose="05000000000000000000" pitchFamily="2" charset="2"/>
              </a:rPr>
              <a:t>Frage Tubi: Ob sie wohl auch so argumentierten (Jahrtausende lang), als sie Mädchen nach der Geburt umgebracht haben? </a:t>
            </a:r>
            <a:r>
              <a:rPr lang="de-CH"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CH"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dirty="0">
                <a:latin typeface="Arial" panose="020B0604020202020204" pitchFamily="34" charset="0"/>
                <a:cs typeface="Arial" panose="020B0604020202020204" pitchFamily="34" charset="0"/>
              </a:rPr>
              <a:t>Kennen die eigentlich Rabia? ;-) </a:t>
            </a:r>
          </a:p>
          <a:p>
            <a:endParaRPr lang="de-CH" dirty="0"/>
          </a:p>
        </p:txBody>
      </p:sp>
      <p:sp>
        <p:nvSpPr>
          <p:cNvPr id="4" name="Foliennummernplatzhalter 3"/>
          <p:cNvSpPr>
            <a:spLocks noGrp="1"/>
          </p:cNvSpPr>
          <p:nvPr>
            <p:ph type="sldNum" sz="quarter" idx="5"/>
          </p:nvPr>
        </p:nvSpPr>
        <p:spPr/>
        <p:txBody>
          <a:bodyPr/>
          <a:lstStyle/>
          <a:p>
            <a:fld id="{97CF463B-D076-445C-B470-73F836055FF5}" type="slidenum">
              <a:rPr lang="de-CH" smtClean="0"/>
              <a:t>12</a:t>
            </a:fld>
            <a:endParaRPr lang="de-CH"/>
          </a:p>
        </p:txBody>
      </p:sp>
    </p:spTree>
    <p:extLst>
      <p:ext uri="{BB962C8B-B14F-4D97-AF65-F5344CB8AC3E}">
        <p14:creationId xmlns:p14="http://schemas.microsoft.com/office/powerpoint/2010/main" val="251905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Frage: Würde das im Umkehrschluss bedeuten, dass wenn wir Frauen nun im Staatsapparat mehr macht haben (vergleiche Frauen in der Politik und in Führungspositionen), dann hätten wir mehr Macht zu Hause und können auch sexuelle Pflichten/ Gehorsam einfordern? </a:t>
            </a:r>
          </a:p>
        </p:txBody>
      </p:sp>
      <p:sp>
        <p:nvSpPr>
          <p:cNvPr id="4" name="Foliennummernplatzhalter 3"/>
          <p:cNvSpPr>
            <a:spLocks noGrp="1"/>
          </p:cNvSpPr>
          <p:nvPr>
            <p:ph type="sldNum" sz="quarter" idx="5"/>
          </p:nvPr>
        </p:nvSpPr>
        <p:spPr/>
        <p:txBody>
          <a:bodyPr/>
          <a:lstStyle/>
          <a:p>
            <a:fld id="{97CF463B-D076-445C-B470-73F836055FF5}" type="slidenum">
              <a:rPr lang="de-CH" smtClean="0"/>
              <a:t>13</a:t>
            </a:fld>
            <a:endParaRPr lang="de-CH"/>
          </a:p>
        </p:txBody>
      </p:sp>
    </p:spTree>
    <p:extLst>
      <p:ext uri="{BB962C8B-B14F-4D97-AF65-F5344CB8AC3E}">
        <p14:creationId xmlns:p14="http://schemas.microsoft.com/office/powerpoint/2010/main" val="232058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11/30/2020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20809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25978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79193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550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145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496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142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882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00636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4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62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11/30/2020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115217120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9" r:id="rId6"/>
    <p:sldLayoutId id="2147483805" r:id="rId7"/>
    <p:sldLayoutId id="2147483806" r:id="rId8"/>
    <p:sldLayoutId id="2147483807" r:id="rId9"/>
    <p:sldLayoutId id="2147483808" r:id="rId10"/>
    <p:sldLayoutId id="214748381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1" name="Rectangle 4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2EF3D5-F095-4C07-A00B-1D6A5F585A16}"/>
              </a:ext>
            </a:extLst>
          </p:cNvPr>
          <p:cNvSpPr>
            <a:spLocks noGrp="1"/>
          </p:cNvSpPr>
          <p:nvPr>
            <p:ph type="ctrTitle"/>
          </p:nvPr>
        </p:nvSpPr>
        <p:spPr>
          <a:xfrm>
            <a:off x="4654296" y="329184"/>
            <a:ext cx="6894576" cy="1783080"/>
          </a:xfrm>
        </p:spPr>
        <p:txBody>
          <a:bodyPr vert="horz" lIns="91440" tIns="45720" rIns="91440" bIns="45720" rtlCol="0" anchor="b">
            <a:normAutofit/>
          </a:bodyPr>
          <a:lstStyle/>
          <a:p>
            <a:pPr>
              <a:lnSpc>
                <a:spcPct val="90000"/>
              </a:lnSpc>
            </a:pPr>
            <a:r>
              <a:rPr lang="en-US" sz="3400" cap="all" spc="300" baseline="0"/>
              <a:t>Koranvers 4:34</a:t>
            </a:r>
            <a:br>
              <a:rPr lang="en-US" sz="3400" cap="all" spc="300" baseline="0"/>
            </a:br>
            <a:r>
              <a:rPr lang="en-US" sz="3400" cap="all" spc="300" baseline="0"/>
              <a:t>“Ermahnt sie, meidet sie im Bett und schlagt sie” </a:t>
            </a:r>
          </a:p>
        </p:txBody>
      </p:sp>
      <p:pic>
        <p:nvPicPr>
          <p:cNvPr id="14" name="Picture 3">
            <a:extLst>
              <a:ext uri="{FF2B5EF4-FFF2-40B4-BE49-F238E27FC236}">
                <a16:creationId xmlns:a16="http://schemas.microsoft.com/office/drawing/2014/main" id="{34DFD654-A8EF-418D-A62E-1C0120DC9A65}"/>
              </a:ext>
            </a:extLst>
          </p:cNvPr>
          <p:cNvPicPr>
            <a:picLocks noChangeAspect="1"/>
          </p:cNvPicPr>
          <p:nvPr/>
        </p:nvPicPr>
        <p:blipFill rotWithShape="1">
          <a:blip r:embed="rId2"/>
          <a:srcRect l="4090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5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B1C5F"/>
          </a:solidFill>
          <a:ln w="38100" cap="rnd">
            <a:solidFill>
              <a:srgbClr val="CB1C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tertitel 2">
            <a:extLst>
              <a:ext uri="{FF2B5EF4-FFF2-40B4-BE49-F238E27FC236}">
                <a16:creationId xmlns:a16="http://schemas.microsoft.com/office/drawing/2014/main" id="{42A21588-D44F-4EB0-9142-58593FDA10E9}"/>
              </a:ext>
            </a:extLst>
          </p:cNvPr>
          <p:cNvSpPr>
            <a:spLocks noGrp="1"/>
          </p:cNvSpPr>
          <p:nvPr>
            <p:ph type="subTitle" idx="1"/>
          </p:nvPr>
        </p:nvSpPr>
        <p:spPr>
          <a:xfrm>
            <a:off x="4654296" y="2706624"/>
            <a:ext cx="6894576" cy="3483864"/>
          </a:xfrm>
        </p:spPr>
        <p:txBody>
          <a:bodyPr vert="horz" lIns="91440" tIns="45720" rIns="91440" bIns="45720" rtlCol="0">
            <a:normAutofit fontScale="70000" lnSpcReduction="20000"/>
          </a:bodyPr>
          <a:lstStyle/>
          <a:p>
            <a:r>
              <a:rPr lang="de-CH" dirty="0">
                <a:latin typeface="Arial" panose="020B0604020202020204" pitchFamily="34" charset="0"/>
                <a:cs typeface="Arial" panose="020B0604020202020204" pitchFamily="34" charset="0"/>
              </a:rPr>
              <a:t>Dr. Nimet Seker zur Frage der Geschlechtergewalt </a:t>
            </a:r>
          </a:p>
          <a:p>
            <a:r>
              <a:rPr lang="de-CH" dirty="0">
                <a:latin typeface="Arial" panose="020B0604020202020204" pitchFamily="34" charset="0"/>
                <a:cs typeface="Arial" panose="020B0604020202020204" pitchFamily="34" charset="0"/>
              </a:rPr>
              <a:t>(aus “Gewalt in den Heiligen Schriften von Islam und Christentum”, S. 117 - 144) </a:t>
            </a:r>
          </a:p>
          <a:p>
            <a:pPr indent="-228600">
              <a:buFont typeface="Arial" panose="020B0604020202020204" pitchFamily="34" charset="0"/>
              <a:buChar char="•"/>
            </a:pPr>
            <a:endParaRPr lang="de-CH" dirty="0">
              <a:latin typeface="Arial" panose="020B0604020202020204" pitchFamily="34" charset="0"/>
              <a:cs typeface="Arial" panose="020B0604020202020204" pitchFamily="34" charset="0"/>
            </a:endParaRPr>
          </a:p>
          <a:p>
            <a:r>
              <a:rPr lang="de-CH" b="1" dirty="0">
                <a:latin typeface="Arial" panose="020B0604020202020204" pitchFamily="34" charset="0"/>
                <a:cs typeface="Arial" panose="020B0604020202020204" pitchFamily="34" charset="0"/>
              </a:rPr>
              <a:t>Kurzreferat </a:t>
            </a:r>
          </a:p>
          <a:p>
            <a:r>
              <a:rPr lang="de-CH" dirty="0">
                <a:latin typeface="Arial" panose="020B0604020202020204" pitchFamily="34" charset="0"/>
                <a:cs typeface="Arial" panose="020B0604020202020204" pitchFamily="34" charset="0"/>
              </a:rPr>
              <a:t>Universität Fribourg </a:t>
            </a:r>
          </a:p>
          <a:p>
            <a:r>
              <a:rPr lang="de-CH" dirty="0">
                <a:latin typeface="Arial" panose="020B0604020202020204" pitchFamily="34" charset="0"/>
                <a:cs typeface="Arial" panose="020B0604020202020204" pitchFamily="34" charset="0"/>
              </a:rPr>
              <a:t>Tugba Kara </a:t>
            </a:r>
          </a:p>
          <a:p>
            <a:r>
              <a:rPr lang="de-CH" dirty="0">
                <a:latin typeface="Arial" panose="020B0604020202020204" pitchFamily="34" charset="0"/>
                <a:cs typeface="Arial" panose="020B0604020202020204" pitchFamily="34" charset="0"/>
              </a:rPr>
              <a:t>HS 20</a:t>
            </a:r>
          </a:p>
          <a:p>
            <a:r>
              <a:rPr lang="de-CH" dirty="0">
                <a:latin typeface="Arial" panose="020B0604020202020204" pitchFamily="34" charset="0"/>
                <a:cs typeface="Arial" panose="020B0604020202020204" pitchFamily="34" charset="0"/>
              </a:rPr>
              <a:t>Kurs Geschlechterbezogene Verse im Koran </a:t>
            </a:r>
          </a:p>
        </p:txBody>
      </p:sp>
    </p:spTree>
    <p:extLst>
      <p:ext uri="{BB962C8B-B14F-4D97-AF65-F5344CB8AC3E}">
        <p14:creationId xmlns:p14="http://schemas.microsoft.com/office/powerpoint/2010/main" val="389435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3BEC5F-BF2F-4523-B61F-DC9CFC1E5149}"/>
              </a:ext>
            </a:extLst>
          </p:cNvPr>
          <p:cNvSpPr>
            <a:spLocks noGrp="1"/>
          </p:cNvSpPr>
          <p:nvPr>
            <p:ph type="title"/>
          </p:nvPr>
        </p:nvSpPr>
        <p:spPr/>
        <p:txBody>
          <a:bodyPr/>
          <a:lstStyle/>
          <a:p>
            <a:r>
              <a:rPr lang="de-CH" dirty="0"/>
              <a:t>Alright – dann zu den ExegetInnen</a:t>
            </a:r>
          </a:p>
        </p:txBody>
      </p:sp>
      <p:sp>
        <p:nvSpPr>
          <p:cNvPr id="5" name="Inhaltsplatzhalter 4">
            <a:extLst>
              <a:ext uri="{FF2B5EF4-FFF2-40B4-BE49-F238E27FC236}">
                <a16:creationId xmlns:a16="http://schemas.microsoft.com/office/drawing/2014/main" id="{61FF766B-B03A-4336-A5F8-5886D7F577EE}"/>
              </a:ext>
            </a:extLst>
          </p:cNvPr>
          <p:cNvSpPr>
            <a:spLocks noGrp="1"/>
          </p:cNvSpPr>
          <p:nvPr>
            <p:ph sz="half" idx="1"/>
          </p:nvPr>
        </p:nvSpPr>
        <p:spPr/>
        <p:txBody>
          <a:bodyPr>
            <a:normAutofit fontScale="77500" lnSpcReduction="20000"/>
          </a:bodyPr>
          <a:lstStyle/>
          <a:p>
            <a:r>
              <a:rPr lang="de-CH" b="1" dirty="0">
                <a:latin typeface="Arial" panose="020B0604020202020204" pitchFamily="34" charset="0"/>
                <a:cs typeface="Arial" panose="020B0604020202020204" pitchFamily="34" charset="0"/>
              </a:rPr>
              <a:t>AMINA </a:t>
            </a:r>
            <a:r>
              <a:rPr lang="de-CH" b="1" dirty="0" err="1">
                <a:latin typeface="Arial" panose="020B0604020202020204" pitchFamily="34" charset="0"/>
                <a:cs typeface="Arial" panose="020B0604020202020204" pitchFamily="34" charset="0"/>
              </a:rPr>
              <a:t>Wadud</a:t>
            </a:r>
            <a:r>
              <a:rPr lang="de-CH" b="1" dirty="0">
                <a:latin typeface="Arial" panose="020B0604020202020204" pitchFamily="34" charset="0"/>
                <a:cs typeface="Arial" panose="020B0604020202020204" pitchFamily="34" charset="0"/>
              </a:rPr>
              <a:t> </a:t>
            </a:r>
            <a:r>
              <a:rPr lang="de-CH" dirty="0">
                <a:latin typeface="Arial" panose="020B0604020202020204" pitchFamily="34" charset="0"/>
                <a:cs typeface="Arial" panose="020B0604020202020204" pitchFamily="34" charset="0"/>
              </a:rPr>
              <a:t>(lebt noch!) </a:t>
            </a:r>
          </a:p>
          <a:p>
            <a:pPr marL="0" indent="0">
              <a:buNone/>
            </a:pPr>
            <a:r>
              <a:rPr lang="de-CH" dirty="0">
                <a:latin typeface="Arial" panose="020B0604020202020204" pitchFamily="34" charset="0"/>
                <a:cs typeface="Arial" panose="020B0604020202020204" pitchFamily="34" charset="0"/>
              </a:rPr>
              <a:t>«</a:t>
            </a:r>
            <a:r>
              <a:rPr lang="de-CH" dirty="0" err="1">
                <a:latin typeface="Arial" panose="020B0604020202020204" pitchFamily="34" charset="0"/>
                <a:cs typeface="Arial" panose="020B0604020202020204" pitchFamily="34" charset="0"/>
              </a:rPr>
              <a:t>saying</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no</a:t>
            </a:r>
            <a:r>
              <a:rPr lang="de-CH" dirty="0">
                <a:latin typeface="Arial" panose="020B0604020202020204" pitchFamily="34" charset="0"/>
                <a:cs typeface="Arial" panose="020B0604020202020204" pitchFamily="34" charset="0"/>
              </a:rPr>
              <a:t> to </a:t>
            </a:r>
            <a:r>
              <a:rPr lang="de-CH" dirty="0" err="1">
                <a:latin typeface="Arial" panose="020B0604020202020204" pitchFamily="34" charset="0"/>
                <a:cs typeface="Arial" panose="020B0604020202020204" pitchFamily="34" charset="0"/>
              </a:rPr>
              <a:t>the</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text</a:t>
            </a:r>
            <a:r>
              <a:rPr lang="de-CH" dirty="0">
                <a:latin typeface="Arial" panose="020B0604020202020204" pitchFamily="34" charset="0"/>
                <a:cs typeface="Arial" panose="020B0604020202020204" pitchFamily="34" charset="0"/>
              </a:rPr>
              <a:t>» </a:t>
            </a:r>
          </a:p>
          <a:p>
            <a:endParaRPr lang="de-CH" dirty="0">
              <a:latin typeface="Arial" panose="020B0604020202020204" pitchFamily="34" charset="0"/>
              <a:cs typeface="Arial" panose="020B0604020202020204" pitchFamily="34" charset="0"/>
            </a:endParaRPr>
          </a:p>
          <a:p>
            <a:pPr marL="914400" lvl="2" indent="0">
              <a:buNone/>
            </a:pPr>
            <a:r>
              <a:rPr lang="de-CH" dirty="0">
                <a:latin typeface="Arial" panose="020B0604020202020204" pitchFamily="34" charset="0"/>
                <a:cs typeface="Arial" panose="020B0604020202020204" pitchFamily="34" charset="0"/>
              </a:rPr>
              <a:t>			</a:t>
            </a:r>
            <a:r>
              <a:rPr lang="de-CH" sz="3100" b="1" dirty="0">
                <a:latin typeface="Arial" panose="020B0604020202020204" pitchFamily="34" charset="0"/>
                <a:cs typeface="Arial" panose="020B0604020202020204" pitchFamily="34" charset="0"/>
              </a:rPr>
              <a:t>vs.</a:t>
            </a:r>
          </a:p>
          <a:p>
            <a:endParaRPr lang="de-CH" dirty="0">
              <a:latin typeface="Arial" panose="020B0604020202020204" pitchFamily="34" charset="0"/>
              <a:cs typeface="Arial" panose="020B0604020202020204" pitchFamily="34" charset="0"/>
            </a:endParaRPr>
          </a:p>
        </p:txBody>
      </p:sp>
      <p:sp>
        <p:nvSpPr>
          <p:cNvPr id="6" name="Inhaltsplatzhalter 5">
            <a:extLst>
              <a:ext uri="{FF2B5EF4-FFF2-40B4-BE49-F238E27FC236}">
                <a16:creationId xmlns:a16="http://schemas.microsoft.com/office/drawing/2014/main" id="{F39C3F4A-32C2-4B14-8BC4-DFF32C04C656}"/>
              </a:ext>
            </a:extLst>
          </p:cNvPr>
          <p:cNvSpPr>
            <a:spLocks noGrp="1"/>
          </p:cNvSpPr>
          <p:nvPr>
            <p:ph sz="half" idx="2"/>
          </p:nvPr>
        </p:nvSpPr>
        <p:spPr>
          <a:xfrm>
            <a:off x="5775158" y="1929384"/>
            <a:ext cx="6152147" cy="4251960"/>
          </a:xfrm>
        </p:spPr>
        <p:txBody>
          <a:bodyPr>
            <a:normAutofit fontScale="77500" lnSpcReduction="20000"/>
          </a:bodyPr>
          <a:lstStyle/>
          <a:p>
            <a:r>
              <a:rPr lang="de-CH" b="1" dirty="0">
                <a:latin typeface="Arial" panose="020B0604020202020204" pitchFamily="34" charset="0"/>
                <a:cs typeface="Arial" panose="020B0604020202020204" pitchFamily="34" charset="0"/>
              </a:rPr>
              <a:t>Tabari</a:t>
            </a:r>
            <a:r>
              <a:rPr lang="de-CH" dirty="0">
                <a:latin typeface="Arial" panose="020B0604020202020204" pitchFamily="34" charset="0"/>
                <a:cs typeface="Arial" panose="020B0604020202020204" pitchFamily="34" charset="0"/>
              </a:rPr>
              <a:t> (gest. 923 n.Chr.)</a:t>
            </a:r>
          </a:p>
          <a:p>
            <a:pPr marL="0" indent="0">
              <a:buNone/>
            </a:pPr>
            <a:r>
              <a:rPr lang="de-CH" dirty="0">
                <a:latin typeface="Arial" panose="020B0604020202020204" pitchFamily="34" charset="0"/>
                <a:cs typeface="Arial" panose="020B0604020202020204" pitchFamily="34" charset="0"/>
              </a:rPr>
              <a:t>(also vor ca. 1100 Jahren!)</a:t>
            </a:r>
          </a:p>
          <a:p>
            <a:pPr marL="0" indent="0">
              <a:buNone/>
            </a:pPr>
            <a:endParaRPr lang="de-CH" dirty="0">
              <a:latin typeface="Arial" panose="020B0604020202020204" pitchFamily="34" charset="0"/>
              <a:cs typeface="Arial" panose="020B0604020202020204" pitchFamily="34" charset="0"/>
            </a:endParaRPr>
          </a:p>
          <a:p>
            <a:r>
              <a:rPr lang="de-CH" b="1" dirty="0" err="1">
                <a:latin typeface="Arial" panose="020B0604020202020204" pitchFamily="34" charset="0"/>
                <a:cs typeface="Arial" panose="020B0604020202020204" pitchFamily="34" charset="0"/>
              </a:rPr>
              <a:t>Zamahsari</a:t>
            </a:r>
            <a:r>
              <a:rPr lang="de-CH" dirty="0">
                <a:latin typeface="Arial" panose="020B0604020202020204" pitchFamily="34" charset="0"/>
                <a:cs typeface="Arial" panose="020B0604020202020204" pitchFamily="34" charset="0"/>
              </a:rPr>
              <a:t> (1144 n. Chr.)</a:t>
            </a:r>
          </a:p>
          <a:p>
            <a:pPr marL="0" indent="0">
              <a:buNone/>
            </a:pPr>
            <a:r>
              <a:rPr lang="de-CH" dirty="0">
                <a:latin typeface="Arial" panose="020B0604020202020204" pitchFamily="34" charset="0"/>
                <a:cs typeface="Arial" panose="020B0604020202020204" pitchFamily="34" charset="0"/>
              </a:rPr>
              <a:t>(also vor ca. 880 Jahren!) </a:t>
            </a:r>
          </a:p>
          <a:p>
            <a:pPr marL="0" indent="0">
              <a:buNone/>
            </a:pPr>
            <a:endParaRPr lang="de-CH" dirty="0">
              <a:latin typeface="Arial" panose="020B0604020202020204" pitchFamily="34" charset="0"/>
              <a:cs typeface="Arial" panose="020B0604020202020204" pitchFamily="34" charset="0"/>
            </a:endParaRPr>
          </a:p>
          <a:p>
            <a:r>
              <a:rPr lang="de-CH" b="1" dirty="0" err="1">
                <a:latin typeface="Arial" panose="020B0604020202020204" pitchFamily="34" charset="0"/>
                <a:cs typeface="Arial" panose="020B0604020202020204" pitchFamily="34" charset="0"/>
              </a:rPr>
              <a:t>Fahrd</a:t>
            </a:r>
            <a:r>
              <a:rPr lang="de-CH" b="1" dirty="0">
                <a:latin typeface="Arial" panose="020B0604020202020204" pitchFamily="34" charset="0"/>
                <a:cs typeface="Arial" panose="020B0604020202020204" pitchFamily="34" charset="0"/>
              </a:rPr>
              <a:t> ad Din </a:t>
            </a:r>
            <a:r>
              <a:rPr lang="de-CH" b="1" dirty="0" err="1">
                <a:latin typeface="Arial" panose="020B0604020202020204" pitchFamily="34" charset="0"/>
                <a:cs typeface="Arial" panose="020B0604020202020204" pitchFamily="34" charset="0"/>
              </a:rPr>
              <a:t>ar</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Razi</a:t>
            </a:r>
            <a:r>
              <a:rPr lang="de-CH" b="1" dirty="0">
                <a:latin typeface="Arial" panose="020B0604020202020204" pitchFamily="34" charset="0"/>
                <a:cs typeface="Arial" panose="020B0604020202020204" pitchFamily="34" charset="0"/>
              </a:rPr>
              <a:t> </a:t>
            </a:r>
            <a:r>
              <a:rPr lang="de-CH" dirty="0">
                <a:latin typeface="Arial" panose="020B0604020202020204" pitchFamily="34" charset="0"/>
                <a:cs typeface="Arial" panose="020B0604020202020204" pitchFamily="34" charset="0"/>
              </a:rPr>
              <a:t>(gest. 1210 n. Chr. </a:t>
            </a:r>
          </a:p>
          <a:p>
            <a:pPr marL="0" indent="0">
              <a:buNone/>
            </a:pPr>
            <a:r>
              <a:rPr lang="de-CH" dirty="0">
                <a:latin typeface="Arial" panose="020B0604020202020204" pitchFamily="34" charset="0"/>
                <a:cs typeface="Arial" panose="020B0604020202020204" pitchFamily="34" charset="0"/>
              </a:rPr>
              <a:t>(also vor ca. 810 Jahren!) </a:t>
            </a:r>
          </a:p>
        </p:txBody>
      </p:sp>
      <p:pic>
        <p:nvPicPr>
          <p:cNvPr id="2" name="Grafik 1">
            <a:extLst>
              <a:ext uri="{FF2B5EF4-FFF2-40B4-BE49-F238E27FC236}">
                <a16:creationId xmlns:a16="http://schemas.microsoft.com/office/drawing/2014/main" id="{6AC39336-7535-4247-BDCD-0E62100D659C}"/>
              </a:ext>
            </a:extLst>
          </p:cNvPr>
          <p:cNvPicPr>
            <a:picLocks noChangeAspect="1"/>
          </p:cNvPicPr>
          <p:nvPr/>
        </p:nvPicPr>
        <p:blipFill>
          <a:blip r:embed="rId3"/>
          <a:stretch>
            <a:fillRect/>
          </a:stretch>
        </p:blipFill>
        <p:spPr>
          <a:xfrm>
            <a:off x="876513" y="4122462"/>
            <a:ext cx="3960272" cy="1980136"/>
          </a:xfrm>
          <a:prstGeom prst="rect">
            <a:avLst/>
          </a:prstGeom>
        </p:spPr>
      </p:pic>
    </p:spTree>
    <p:extLst>
      <p:ext uri="{BB962C8B-B14F-4D97-AF65-F5344CB8AC3E}">
        <p14:creationId xmlns:p14="http://schemas.microsoft.com/office/powerpoint/2010/main" val="260261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CD4D6-45BA-48CB-8BC6-C8F157304829}"/>
              </a:ext>
            </a:extLst>
          </p:cNvPr>
          <p:cNvSpPr>
            <a:spLocks noGrp="1"/>
          </p:cNvSpPr>
          <p:nvPr>
            <p:ph type="title"/>
          </p:nvPr>
        </p:nvSpPr>
        <p:spPr/>
        <p:txBody>
          <a:bodyPr>
            <a:normAutofit/>
          </a:bodyPr>
          <a:lstStyle/>
          <a:p>
            <a:r>
              <a:rPr lang="de-CH" dirty="0"/>
              <a:t>Tabari </a:t>
            </a:r>
          </a:p>
        </p:txBody>
      </p:sp>
      <p:sp>
        <p:nvSpPr>
          <p:cNvPr id="3" name="Inhaltsplatzhalter 2">
            <a:extLst>
              <a:ext uri="{FF2B5EF4-FFF2-40B4-BE49-F238E27FC236}">
                <a16:creationId xmlns:a16="http://schemas.microsoft.com/office/drawing/2014/main" id="{153B4C83-800C-4FD2-AEC4-E189DD2A332C}"/>
              </a:ext>
            </a:extLst>
          </p:cNvPr>
          <p:cNvSpPr>
            <a:spLocks noGrp="1"/>
          </p:cNvSpPr>
          <p:nvPr>
            <p:ph idx="1"/>
          </p:nvPr>
        </p:nvSpPr>
        <p:spPr/>
        <p:txBody>
          <a:bodyPr>
            <a:normAutofit fontScale="92500"/>
          </a:bodyPr>
          <a:lstStyle/>
          <a:p>
            <a:pPr marL="0" indent="0">
              <a:buNone/>
            </a:pPr>
            <a:endParaRPr lang="de-CH" dirty="0">
              <a:latin typeface="Arial" panose="020B0604020202020204" pitchFamily="34" charset="0"/>
              <a:cs typeface="Arial" panose="020B0604020202020204" pitchFamily="34" charset="0"/>
            </a:endParaRPr>
          </a:p>
          <a:p>
            <a:pPr>
              <a:buFontTx/>
              <a:buChar char="-"/>
            </a:pPr>
            <a:r>
              <a:rPr lang="de-CH" b="1" dirty="0">
                <a:latin typeface="Arial" panose="020B0604020202020204" pitchFamily="34" charset="0"/>
                <a:cs typeface="Arial" panose="020B0604020202020204" pitchFamily="34" charset="0"/>
              </a:rPr>
              <a:t>Nach Tabari bezieht sich die männliche Vormundschaft </a:t>
            </a:r>
            <a:r>
              <a:rPr lang="de-CH" dirty="0">
                <a:latin typeface="Arial" panose="020B0604020202020204" pitchFamily="34" charset="0"/>
                <a:cs typeface="Arial" panose="020B0604020202020204" pitchFamily="34" charset="0"/>
              </a:rPr>
              <a:t>auf die Ehe (von Gott festgelegte Angelegenheiten innerhalb der Ehe) </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Leitet sich ab von finanzieller </a:t>
            </a:r>
            <a:r>
              <a:rPr lang="de-CH" b="1" dirty="0">
                <a:latin typeface="Arial" panose="020B0604020202020204" pitchFamily="34" charset="0"/>
                <a:cs typeface="Arial" panose="020B0604020202020204" pitchFamily="34" charset="0"/>
                <a:sym typeface="Wingdings" panose="05000000000000000000" pitchFamily="2" charset="2"/>
              </a:rPr>
              <a:t>Versorgungspflicht</a:t>
            </a:r>
            <a:r>
              <a:rPr lang="de-CH" dirty="0">
                <a:latin typeface="Arial" panose="020B0604020202020204" pitchFamily="34" charset="0"/>
                <a:cs typeface="Arial" panose="020B0604020202020204" pitchFamily="34" charset="0"/>
                <a:sym typeface="Wingdings" panose="05000000000000000000" pitchFamily="2" charset="2"/>
              </a:rPr>
              <a:t> </a:t>
            </a:r>
          </a:p>
          <a:p>
            <a:pPr>
              <a:buFont typeface="Wingdings" panose="05000000000000000000" pitchFamily="2" charset="2"/>
              <a:buChar char="à"/>
            </a:pPr>
            <a:r>
              <a:rPr lang="de-CH" b="1" dirty="0">
                <a:latin typeface="Arial" panose="020B0604020202020204" pitchFamily="34" charset="0"/>
                <a:cs typeface="Arial" panose="020B0604020202020204" pitchFamily="34" charset="0"/>
                <a:sym typeface="Wingdings" panose="05000000000000000000" pitchFamily="2" charset="2"/>
              </a:rPr>
              <a:t>Also Sex für Brötchen </a:t>
            </a:r>
            <a:r>
              <a:rPr lang="de-CH" dirty="0">
                <a:latin typeface="Arial" panose="020B0604020202020204" pitchFamily="34" charset="0"/>
                <a:cs typeface="Arial" panose="020B0604020202020204" pitchFamily="34" charset="0"/>
                <a:sym typeface="Wingdings" panose="05000000000000000000" pitchFamily="2" charset="2"/>
              </a:rPr>
              <a:t>(als Gegenzug für Versorgungspflicht, muss die Frau sexuell gehorsam sein und zur Verfügung stehen.) </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Männliche Bevorzugung von Gott vorgegeben (</a:t>
            </a:r>
            <a:r>
              <a:rPr lang="de-CH" dirty="0" err="1">
                <a:latin typeface="Arial" panose="020B0604020202020204" pitchFamily="34" charset="0"/>
                <a:cs typeface="Arial" panose="020B0604020202020204" pitchFamily="34" charset="0"/>
                <a:sym typeface="Wingdings" panose="05000000000000000000" pitchFamily="2" charset="2"/>
              </a:rPr>
              <a:t>tafdil</a:t>
            </a:r>
            <a:r>
              <a:rPr lang="de-CH" dirty="0">
                <a:latin typeface="Arial" panose="020B0604020202020204" pitchFamily="34" charset="0"/>
                <a:cs typeface="Arial" panose="020B0604020202020204" pitchFamily="34" charset="0"/>
                <a:sym typeface="Wingdings" panose="05000000000000000000" pitchFamily="2" charset="2"/>
              </a:rPr>
              <a:t>) </a:t>
            </a:r>
            <a:endParaRPr lang="de-CH" dirty="0">
              <a:latin typeface="Arial" panose="020B0604020202020204" pitchFamily="34" charset="0"/>
              <a:cs typeface="Arial" panose="020B0604020202020204" pitchFamily="34" charset="0"/>
            </a:endParaRPr>
          </a:p>
          <a:p>
            <a:pPr>
              <a:buFontTx/>
              <a:buChar char="-"/>
            </a:pPr>
            <a:endParaRPr lang="de-CH" dirty="0">
              <a:latin typeface="Arial" panose="020B0604020202020204" pitchFamily="34" charset="0"/>
              <a:cs typeface="Arial" panose="020B0604020202020204" pitchFamily="34" charset="0"/>
            </a:endParaRPr>
          </a:p>
          <a:p>
            <a:pPr marL="0" indent="0">
              <a:buNone/>
            </a:pP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01489-8BD5-4CF0-BF1E-FD0BF6374469}"/>
              </a:ext>
            </a:extLst>
          </p:cNvPr>
          <p:cNvSpPr>
            <a:spLocks noGrp="1"/>
          </p:cNvSpPr>
          <p:nvPr>
            <p:ph type="title"/>
          </p:nvPr>
        </p:nvSpPr>
        <p:spPr/>
        <p:txBody>
          <a:bodyPr>
            <a:noAutofit/>
          </a:bodyPr>
          <a:lstStyle/>
          <a:p>
            <a:r>
              <a:rPr lang="de-CH" sz="4400" dirty="0"/>
              <a:t>Tabari und weitere Männermeinungen</a:t>
            </a:r>
            <a:endParaRPr lang="de-CH" sz="3200" dirty="0"/>
          </a:p>
        </p:txBody>
      </p:sp>
      <p:sp>
        <p:nvSpPr>
          <p:cNvPr id="3" name="Inhaltsplatzhalter 2">
            <a:extLst>
              <a:ext uri="{FF2B5EF4-FFF2-40B4-BE49-F238E27FC236}">
                <a16:creationId xmlns:a16="http://schemas.microsoft.com/office/drawing/2014/main" id="{9AE401EC-45CA-45F6-93CB-66B68A66ADDD}"/>
              </a:ext>
            </a:extLst>
          </p:cNvPr>
          <p:cNvSpPr>
            <a:spLocks noGrp="1"/>
          </p:cNvSpPr>
          <p:nvPr>
            <p:ph idx="1"/>
          </p:nvPr>
        </p:nvSpPr>
        <p:spPr/>
        <p:txBody>
          <a:bodyPr>
            <a:normAutofit/>
          </a:bodyPr>
          <a:lstStyle/>
          <a:p>
            <a:r>
              <a:rPr lang="de-CH" dirty="0">
                <a:latin typeface="Arial" panose="020B0604020202020204" pitchFamily="34" charset="0"/>
                <a:cs typeface="Arial" panose="020B0604020202020204" pitchFamily="34" charset="0"/>
              </a:rPr>
              <a:t>Der </a:t>
            </a:r>
            <a:r>
              <a:rPr lang="de-CH" b="1" dirty="0">
                <a:latin typeface="Arial" panose="020B0604020202020204" pitchFamily="34" charset="0"/>
                <a:cs typeface="Arial" panose="020B0604020202020204" pitchFamily="34" charset="0"/>
              </a:rPr>
              <a:t>Mann</a:t>
            </a:r>
            <a:r>
              <a:rPr lang="de-CH" dirty="0">
                <a:latin typeface="Arial" panose="020B0604020202020204" pitchFamily="34" charset="0"/>
                <a:cs typeface="Arial" panose="020B0604020202020204" pitchFamily="34" charset="0"/>
              </a:rPr>
              <a:t> ist mit seinem ganzen Wesen </a:t>
            </a:r>
            <a:r>
              <a:rPr lang="de-CH" b="1" dirty="0">
                <a:latin typeface="Arial" panose="020B0604020202020204" pitchFamily="34" charset="0"/>
                <a:cs typeface="Arial" panose="020B0604020202020204" pitchFamily="34" charset="0"/>
              </a:rPr>
              <a:t>überlegen</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aql</a:t>
            </a:r>
            <a:r>
              <a:rPr lang="de-CH" dirty="0">
                <a:latin typeface="Arial" panose="020B0604020202020204" pitchFamily="34" charset="0"/>
                <a:cs typeface="Arial" panose="020B0604020202020204" pitchFamily="34" charset="0"/>
              </a:rPr>
              <a:t>)</a:t>
            </a:r>
          </a:p>
          <a:p>
            <a:pPr>
              <a:buFontTx/>
              <a:buChar char="-"/>
            </a:pPr>
            <a:r>
              <a:rPr lang="de-CH" dirty="0">
                <a:latin typeface="Arial" panose="020B0604020202020204" pitchFamily="34" charset="0"/>
                <a:cs typeface="Arial" panose="020B0604020202020204" pitchFamily="34" charset="0"/>
              </a:rPr>
              <a:t>Behauptung: </a:t>
            </a:r>
            <a:r>
              <a:rPr lang="de-CH" b="1" dirty="0">
                <a:latin typeface="Arial" panose="020B0604020202020204" pitchFamily="34" charset="0"/>
                <a:cs typeface="Arial" panose="020B0604020202020204" pitchFamily="34" charset="0"/>
              </a:rPr>
              <a:t>Frauen haben Defizite </a:t>
            </a:r>
            <a:r>
              <a:rPr lang="de-CH" dirty="0">
                <a:latin typeface="Arial" panose="020B0604020202020204" pitchFamily="34" charset="0"/>
                <a:cs typeface="Arial" panose="020B0604020202020204" pitchFamily="34" charset="0"/>
              </a:rPr>
              <a:t>in ihrem Verstand (</a:t>
            </a:r>
            <a:r>
              <a:rPr lang="de-CH" dirty="0" err="1">
                <a:latin typeface="Arial" panose="020B0604020202020204" pitchFamily="34" charset="0"/>
                <a:cs typeface="Arial" panose="020B0604020202020204" pitchFamily="34" charset="0"/>
              </a:rPr>
              <a:t>wörtl</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Naqisat</a:t>
            </a:r>
            <a:r>
              <a:rPr lang="de-CH" dirty="0">
                <a:latin typeface="Arial" panose="020B0604020202020204" pitchFamily="34" charset="0"/>
                <a:cs typeface="Arial" panose="020B0604020202020204" pitchFamily="34" charset="0"/>
              </a:rPr>
              <a:t> al-’</a:t>
            </a:r>
            <a:r>
              <a:rPr lang="de-CH" dirty="0" err="1">
                <a:latin typeface="Arial" panose="020B0604020202020204" pitchFamily="34" charset="0"/>
                <a:cs typeface="Arial" panose="020B0604020202020204" pitchFamily="34" charset="0"/>
              </a:rPr>
              <a:t>aql</a:t>
            </a:r>
            <a:r>
              <a:rPr lang="de-CH" dirty="0">
                <a:latin typeface="Arial" panose="020B0604020202020204" pitchFamily="34" charset="0"/>
                <a:cs typeface="Arial" panose="020B0604020202020204" pitchFamily="34" charset="0"/>
              </a:rPr>
              <a:t>) </a:t>
            </a:r>
          </a:p>
          <a:p>
            <a:pPr>
              <a:buFontTx/>
              <a:buChar char="-"/>
            </a:pPr>
            <a:r>
              <a:rPr lang="de-CH" dirty="0">
                <a:latin typeface="Arial" panose="020B0604020202020204" pitchFamily="34" charset="0"/>
                <a:cs typeface="Arial" panose="020B0604020202020204" pitchFamily="34" charset="0"/>
              </a:rPr>
              <a:t>Ausserdem: </a:t>
            </a:r>
            <a:r>
              <a:rPr lang="de-CH" b="1" dirty="0">
                <a:latin typeface="Arial" panose="020B0604020202020204" pitchFamily="34" charset="0"/>
                <a:cs typeface="Arial" panose="020B0604020202020204" pitchFamily="34" charset="0"/>
              </a:rPr>
              <a:t>Männer haben mehr </a:t>
            </a:r>
            <a:r>
              <a:rPr lang="de-CH" dirty="0">
                <a:latin typeface="Arial" panose="020B0604020202020204" pitchFamily="34" charset="0"/>
                <a:cs typeface="Arial" panose="020B0604020202020204" pitchFamily="34" charset="0"/>
              </a:rPr>
              <a:t>von Gott verordnete Rechte als Frauen in religiösen Dingen wie Prophetie oder Freitagsgebet </a:t>
            </a:r>
          </a:p>
          <a:p>
            <a:pPr>
              <a:buFontTx/>
              <a:buChar char="-"/>
            </a:pPr>
            <a:r>
              <a:rPr lang="de-CH" b="1" dirty="0">
                <a:latin typeface="Arial" panose="020B0604020202020204" pitchFamily="34" charset="0"/>
                <a:cs typeface="Arial" panose="020B0604020202020204" pitchFamily="34" charset="0"/>
              </a:rPr>
              <a:t>Sie sind bevorzugt</a:t>
            </a:r>
            <a:r>
              <a:rPr lang="de-CH" dirty="0">
                <a:latin typeface="Arial" panose="020B0604020202020204" pitchFamily="34" charset="0"/>
                <a:cs typeface="Arial" panose="020B0604020202020204" pitchFamily="34" charset="0"/>
              </a:rPr>
              <a:t>, und Männer haben besondere Verpflichtungen (z.B. finanzielle)</a:t>
            </a:r>
          </a:p>
          <a:p>
            <a:pPr>
              <a:buFontTx/>
              <a:buChar char="-"/>
            </a:pP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8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7D68-A3DC-4BEA-A5B4-9CA050C139AD}"/>
              </a:ext>
            </a:extLst>
          </p:cNvPr>
          <p:cNvSpPr>
            <a:spLocks noGrp="1"/>
          </p:cNvSpPr>
          <p:nvPr>
            <p:ph type="title"/>
          </p:nvPr>
        </p:nvSpPr>
        <p:spPr/>
        <p:txBody>
          <a:bodyPr>
            <a:normAutofit/>
          </a:bodyPr>
          <a:lstStyle/>
          <a:p>
            <a:r>
              <a:rPr lang="de-CH" dirty="0" err="1"/>
              <a:t>Zahmhasari</a:t>
            </a:r>
            <a:r>
              <a:rPr lang="de-CH" dirty="0"/>
              <a:t> </a:t>
            </a:r>
          </a:p>
        </p:txBody>
      </p:sp>
      <p:sp>
        <p:nvSpPr>
          <p:cNvPr id="3" name="Inhaltsplatzhalter 2">
            <a:extLst>
              <a:ext uri="{FF2B5EF4-FFF2-40B4-BE49-F238E27FC236}">
                <a16:creationId xmlns:a16="http://schemas.microsoft.com/office/drawing/2014/main" id="{12D4B252-1559-46D9-9251-F509A9A68417}"/>
              </a:ext>
            </a:extLst>
          </p:cNvPr>
          <p:cNvSpPr>
            <a:spLocks noGrp="1"/>
          </p:cNvSpPr>
          <p:nvPr>
            <p:ph idx="1"/>
          </p:nvPr>
        </p:nvSpPr>
        <p:spPr>
          <a:xfrm>
            <a:off x="838200" y="1929383"/>
            <a:ext cx="10515600" cy="4563491"/>
          </a:xfrm>
        </p:spPr>
        <p:txBody>
          <a:bodyPr>
            <a:normAutofit lnSpcReduction="10000"/>
          </a:bodyPr>
          <a:lstStyle/>
          <a:p>
            <a:r>
              <a:rPr lang="de-CH" sz="2000" dirty="0" err="1">
                <a:latin typeface="Arial" panose="020B0604020202020204" pitchFamily="34" charset="0"/>
                <a:cs typeface="Arial" panose="020B0604020202020204" pitchFamily="34" charset="0"/>
              </a:rPr>
              <a:t>Zamhasari</a:t>
            </a:r>
            <a:r>
              <a:rPr lang="de-CH" sz="2000" dirty="0">
                <a:latin typeface="Arial" panose="020B0604020202020204" pitchFamily="34" charset="0"/>
                <a:cs typeface="Arial" panose="020B0604020202020204" pitchFamily="34" charset="0"/>
              </a:rPr>
              <a:t> meint, dass </a:t>
            </a:r>
            <a:r>
              <a:rPr lang="de-CH" sz="2000" dirty="0" err="1">
                <a:latin typeface="Arial" panose="020B0604020202020204" pitchFamily="34" charset="0"/>
                <a:cs typeface="Arial" panose="020B0604020202020204" pitchFamily="34" charset="0"/>
              </a:rPr>
              <a:t>qiwama</a:t>
            </a:r>
            <a:r>
              <a:rPr lang="de-CH" sz="2000" dirty="0">
                <a:latin typeface="Arial" panose="020B0604020202020204" pitchFamily="34" charset="0"/>
                <a:cs typeface="Arial" panose="020B0604020202020204" pitchFamily="34" charset="0"/>
              </a:rPr>
              <a:t> und </a:t>
            </a:r>
            <a:r>
              <a:rPr lang="de-CH" sz="2000" dirty="0" err="1">
                <a:latin typeface="Arial" panose="020B0604020202020204" pitchFamily="34" charset="0"/>
                <a:cs typeface="Arial" panose="020B0604020202020204" pitchFamily="34" charset="0"/>
              </a:rPr>
              <a:t>tafdil</a:t>
            </a:r>
            <a:r>
              <a:rPr lang="de-CH" sz="2000" dirty="0">
                <a:latin typeface="Arial" panose="020B0604020202020204" pitchFamily="34" charset="0"/>
                <a:cs typeface="Arial" panose="020B0604020202020204" pitchFamily="34" charset="0"/>
              </a:rPr>
              <a:t> im Sinne einer </a:t>
            </a:r>
            <a:r>
              <a:rPr lang="de-CH" sz="2000" b="1" dirty="0">
                <a:latin typeface="Arial" panose="020B0604020202020204" pitchFamily="34" charset="0"/>
                <a:cs typeface="Arial" panose="020B0604020202020204" pitchFamily="34" charset="0"/>
              </a:rPr>
              <a:t>absoluten Männerherrschaft und Macht steht. </a:t>
            </a:r>
          </a:p>
          <a:p>
            <a:r>
              <a:rPr lang="de-CH" sz="2000" b="1" dirty="0">
                <a:latin typeface="Arial" panose="020B0604020202020204" pitchFamily="34" charset="0"/>
                <a:cs typeface="Arial" panose="020B0604020202020204" pitchFamily="34" charset="0"/>
              </a:rPr>
              <a:t>Männer hätten überlegene männliche Eigenschaften </a:t>
            </a:r>
            <a:r>
              <a:rPr lang="de-CH" sz="2000" dirty="0">
                <a:latin typeface="Arial" panose="020B0604020202020204" pitchFamily="34" charset="0"/>
                <a:cs typeface="Arial" panose="020B0604020202020204" pitchFamily="34" charset="0"/>
              </a:rPr>
              <a:t>wie: Vernunft, Entschlossenheit, Stärke, der Bevorzugung durch die Prophetie (</a:t>
            </a:r>
            <a:r>
              <a:rPr lang="de-CH" sz="2000" dirty="0" err="1">
                <a:latin typeface="Arial" panose="020B0604020202020204" pitchFamily="34" charset="0"/>
                <a:cs typeface="Arial" panose="020B0604020202020204" pitchFamily="34" charset="0"/>
              </a:rPr>
              <a:t>nubuwwa</a:t>
            </a:r>
            <a:r>
              <a:rPr lang="de-CH" sz="2000" dirty="0">
                <a:latin typeface="Arial" panose="020B0604020202020204" pitchFamily="34" charset="0"/>
                <a:cs typeface="Arial" panose="020B0604020202020204" pitchFamily="34" charset="0"/>
              </a:rPr>
              <a:t>), Gelehrsamkeit (‘</a:t>
            </a:r>
            <a:r>
              <a:rPr lang="de-CH" sz="2000" dirty="0" err="1">
                <a:latin typeface="Arial" panose="020B0604020202020204" pitchFamily="34" charset="0"/>
                <a:cs typeface="Arial" panose="020B0604020202020204" pitchFamily="34" charset="0"/>
              </a:rPr>
              <a:t>ilmiya</a:t>
            </a:r>
            <a:r>
              <a:rPr lang="de-CH" sz="2000" dirty="0">
                <a:latin typeface="Arial" panose="020B0604020202020204" pitchFamily="34" charset="0"/>
                <a:cs typeface="Arial" panose="020B0604020202020204" pitchFamily="34" charset="0"/>
              </a:rPr>
              <a:t>) und religiöser Führerschaft (</a:t>
            </a:r>
            <a:r>
              <a:rPr lang="de-CH" sz="2000" dirty="0" err="1">
                <a:latin typeface="Arial" panose="020B0604020202020204" pitchFamily="34" charset="0"/>
                <a:cs typeface="Arial" panose="020B0604020202020204" pitchFamily="34" charset="0"/>
              </a:rPr>
              <a:t>imama</a:t>
            </a:r>
            <a:r>
              <a:rPr lang="de-CH" sz="2000" dirty="0">
                <a:latin typeface="Arial" panose="020B0604020202020204" pitchFamily="34" charset="0"/>
                <a:cs typeface="Arial" panose="020B0604020202020204" pitchFamily="34" charset="0"/>
              </a:rPr>
              <a:t>) </a:t>
            </a:r>
          </a:p>
          <a:p>
            <a:r>
              <a:rPr lang="de-CH" sz="2000" dirty="0">
                <a:latin typeface="Arial" panose="020B0604020202020204" pitchFamily="34" charset="0"/>
                <a:cs typeface="Arial" panose="020B0604020202020204" pitchFamily="34" charset="0"/>
              </a:rPr>
              <a:t>Weitere </a:t>
            </a:r>
            <a:r>
              <a:rPr lang="de-CH" sz="2000" b="1" dirty="0">
                <a:latin typeface="Arial" panose="020B0604020202020204" pitchFamily="34" charset="0"/>
                <a:cs typeface="Arial" panose="020B0604020202020204" pitchFamily="34" charset="0"/>
              </a:rPr>
              <a:t>tolle Rechte für den Mann nach </a:t>
            </a:r>
            <a:r>
              <a:rPr lang="de-CH" sz="2000" b="1" dirty="0" err="1">
                <a:latin typeface="Arial" panose="020B0604020202020204" pitchFamily="34" charset="0"/>
                <a:cs typeface="Arial" panose="020B0604020202020204" pitchFamily="34" charset="0"/>
              </a:rPr>
              <a:t>Zamhasari</a:t>
            </a:r>
            <a:r>
              <a:rPr lang="de-CH" sz="2000" dirty="0">
                <a:latin typeface="Arial" panose="020B0604020202020204" pitchFamily="34" charset="0"/>
                <a:cs typeface="Arial" panose="020B0604020202020204" pitchFamily="34" charset="0"/>
              </a:rPr>
              <a:t>: Ehe, Scheidung und Polygynie, der patrilinealen Abstammung sowie Bärte und Turbane </a:t>
            </a:r>
            <a:r>
              <a:rPr lang="de-CH" sz="2000" dirty="0">
                <a:latin typeface="Arial" panose="020B0604020202020204" pitchFamily="34" charset="0"/>
                <a:cs typeface="Arial" panose="020B0604020202020204" pitchFamily="34" charset="0"/>
                <a:sym typeface="Wingdings" panose="05000000000000000000" pitchFamily="2" charset="2"/>
              </a:rPr>
              <a:t> </a:t>
            </a:r>
          </a:p>
          <a:p>
            <a:r>
              <a:rPr lang="de-CH" sz="2000" b="1" dirty="0" err="1">
                <a:latin typeface="Arial" panose="020B0604020202020204" pitchFamily="34" charset="0"/>
                <a:cs typeface="Arial" panose="020B0604020202020204" pitchFamily="34" charset="0"/>
                <a:sym typeface="Wingdings" panose="05000000000000000000" pitchFamily="2" charset="2"/>
              </a:rPr>
              <a:t>Zamhasari</a:t>
            </a:r>
            <a:r>
              <a:rPr lang="de-CH" sz="2000" b="1" dirty="0">
                <a:latin typeface="Arial" panose="020B0604020202020204" pitchFamily="34" charset="0"/>
                <a:cs typeface="Arial" panose="020B0604020202020204" pitchFamily="34" charset="0"/>
                <a:sym typeface="Wingdings" panose="05000000000000000000" pitchFamily="2" charset="2"/>
              </a:rPr>
              <a:t> vergleicht Ehe mit dem Staat:</a:t>
            </a:r>
            <a:r>
              <a:rPr lang="de-CH" sz="2000" dirty="0">
                <a:latin typeface="Arial" panose="020B0604020202020204" pitchFamily="34" charset="0"/>
                <a:cs typeface="Arial" panose="020B0604020202020204" pitchFamily="34" charset="0"/>
                <a:sym typeface="Wingdings" panose="05000000000000000000" pitchFamily="2" charset="2"/>
              </a:rPr>
              <a:t> Herrschaft obliegt dem Mann bzw. Mann an der Spitze </a:t>
            </a:r>
          </a:p>
          <a:p>
            <a:endParaRPr lang="de-CH" sz="2000" dirty="0">
              <a:latin typeface="Arial" panose="020B0604020202020204" pitchFamily="34" charset="0"/>
              <a:cs typeface="Arial" panose="020B0604020202020204" pitchFamily="34" charset="0"/>
              <a:sym typeface="Wingdings" panose="05000000000000000000" pitchFamily="2" charset="2"/>
            </a:endParaRPr>
          </a:p>
          <a:p>
            <a:pPr marL="0" indent="0">
              <a:buNone/>
            </a:pPr>
            <a:r>
              <a:rPr lang="de-CH" sz="2000" b="1" dirty="0">
                <a:latin typeface="Arial" panose="020B0604020202020204" pitchFamily="34" charset="0"/>
                <a:cs typeface="Arial" panose="020B0604020202020204" pitchFamily="34" charset="0"/>
                <a:sym typeface="Wingdings" panose="05000000000000000000" pitchFamily="2" charset="2"/>
              </a:rPr>
              <a:t> Fazit </a:t>
            </a:r>
            <a:r>
              <a:rPr lang="de-CH" sz="2000" b="1" dirty="0" err="1">
                <a:latin typeface="Arial" panose="020B0604020202020204" pitchFamily="34" charset="0"/>
                <a:cs typeface="Arial" panose="020B0604020202020204" pitchFamily="34" charset="0"/>
                <a:sym typeface="Wingdings" panose="05000000000000000000" pitchFamily="2" charset="2"/>
              </a:rPr>
              <a:t>Zamhasari</a:t>
            </a:r>
            <a:r>
              <a:rPr lang="de-CH" sz="2000" b="1" dirty="0">
                <a:latin typeface="Arial" panose="020B0604020202020204" pitchFamily="34" charset="0"/>
                <a:cs typeface="Arial" panose="020B0604020202020204" pitchFamily="34" charset="0"/>
                <a:sym typeface="Wingdings" panose="05000000000000000000" pitchFamily="2" charset="2"/>
              </a:rPr>
              <a:t>: Männer als Kollektiv haben Autorität (und somit Macht) – Frauen müssen der Gesellschaft dienen und einfach nur gehorchen! </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55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6D16E-499B-4E09-8F8B-217FD726EB32}"/>
              </a:ext>
            </a:extLst>
          </p:cNvPr>
          <p:cNvSpPr>
            <a:spLocks noGrp="1"/>
          </p:cNvSpPr>
          <p:nvPr>
            <p:ph type="title"/>
          </p:nvPr>
        </p:nvSpPr>
        <p:spPr/>
        <p:txBody>
          <a:bodyPr>
            <a:normAutofit/>
          </a:bodyPr>
          <a:lstStyle/>
          <a:p>
            <a:r>
              <a:rPr lang="de-CH" dirty="0" err="1"/>
              <a:t>Razi</a:t>
            </a:r>
            <a:r>
              <a:rPr lang="de-CH" dirty="0"/>
              <a:t> </a:t>
            </a:r>
          </a:p>
        </p:txBody>
      </p:sp>
      <p:sp>
        <p:nvSpPr>
          <p:cNvPr id="3" name="Inhaltsplatzhalter 2">
            <a:extLst>
              <a:ext uri="{FF2B5EF4-FFF2-40B4-BE49-F238E27FC236}">
                <a16:creationId xmlns:a16="http://schemas.microsoft.com/office/drawing/2014/main" id="{B47DAD8B-0132-4E6E-9612-BAFF1AF2C670}"/>
              </a:ext>
            </a:extLst>
          </p:cNvPr>
          <p:cNvSpPr>
            <a:spLocks noGrp="1"/>
          </p:cNvSpPr>
          <p:nvPr>
            <p:ph idx="1"/>
          </p:nvPr>
        </p:nvSpPr>
        <p:spPr/>
        <p:txBody>
          <a:bodyPr>
            <a:normAutofit fontScale="70000" lnSpcReduction="20000"/>
          </a:bodyPr>
          <a:lstStyle/>
          <a:p>
            <a:pPr marL="0" indent="0">
              <a:buNone/>
            </a:pPr>
            <a:r>
              <a:rPr lang="de-CH" dirty="0">
                <a:latin typeface="Arial" panose="020B0604020202020204" pitchFamily="34" charset="0"/>
                <a:cs typeface="Arial" panose="020B0604020202020204" pitchFamily="34" charset="0"/>
              </a:rPr>
              <a:t>Hebt zunächst Gleichheit von Mann und Frauen in finanziellen Fragen hervor </a:t>
            </a:r>
            <a:r>
              <a:rPr lang="de-CH" dirty="0">
                <a:latin typeface="Arial" panose="020B0604020202020204" pitchFamily="34" charset="0"/>
                <a:cs typeface="Arial" panose="020B0604020202020204" pitchFamily="34" charset="0"/>
                <a:sym typeface="Wingdings" panose="05000000000000000000" pitchFamily="2" charset="2"/>
              </a:rPr>
              <a:t> Finanziell seien beide Geschlechter gleich hoch gestellt. </a:t>
            </a:r>
          </a:p>
          <a:p>
            <a:r>
              <a:rPr lang="de-CH" dirty="0">
                <a:latin typeface="Arial" panose="020B0604020202020204" pitchFamily="34" charset="0"/>
                <a:cs typeface="Arial" panose="020B0604020202020204" pitchFamily="34" charset="0"/>
                <a:sym typeface="Wingdings" panose="05000000000000000000" pitchFamily="2" charset="2"/>
              </a:rPr>
              <a:t>Einschub: </a:t>
            </a:r>
            <a:r>
              <a:rPr lang="de-CH" dirty="0" err="1">
                <a:latin typeface="Arial" panose="020B0604020202020204" pitchFamily="34" charset="0"/>
                <a:cs typeface="Arial" panose="020B0604020202020204" pitchFamily="34" charset="0"/>
                <a:sym typeface="Wingdings" panose="05000000000000000000" pitchFamily="2" charset="2"/>
              </a:rPr>
              <a:t>qiwama</a:t>
            </a:r>
            <a:r>
              <a:rPr lang="de-CH" dirty="0">
                <a:latin typeface="Arial" panose="020B0604020202020204" pitchFamily="34" charset="0"/>
                <a:cs typeface="Arial" panose="020B0604020202020204" pitchFamily="34" charset="0"/>
                <a:sym typeface="Wingdings" panose="05000000000000000000" pitchFamily="2" charset="2"/>
              </a:rPr>
              <a:t> wird von einigen Exegeten als finanzielle Versorgungspflicht ausgelegt! </a:t>
            </a:r>
          </a:p>
          <a:p>
            <a:r>
              <a:rPr lang="de-CH" dirty="0" err="1">
                <a:latin typeface="Arial" panose="020B0604020202020204" pitchFamily="34" charset="0"/>
                <a:cs typeface="Arial" panose="020B0604020202020204" pitchFamily="34" charset="0"/>
                <a:sym typeface="Wingdings" panose="05000000000000000000" pitchFamily="2" charset="2"/>
              </a:rPr>
              <a:t>Razi</a:t>
            </a:r>
            <a:r>
              <a:rPr lang="de-CH" dirty="0">
                <a:latin typeface="Arial" panose="020B0604020202020204" pitchFamily="34" charset="0"/>
                <a:cs typeface="Arial" panose="020B0604020202020204" pitchFamily="34" charset="0"/>
                <a:sym typeface="Wingdings" panose="05000000000000000000" pitchFamily="2" charset="2"/>
              </a:rPr>
              <a:t> versteht </a:t>
            </a:r>
            <a:r>
              <a:rPr lang="de-CH" dirty="0" err="1">
                <a:latin typeface="Arial" panose="020B0604020202020204" pitchFamily="34" charset="0"/>
                <a:cs typeface="Arial" panose="020B0604020202020204" pitchFamily="34" charset="0"/>
                <a:sym typeface="Wingdings" panose="05000000000000000000" pitchFamily="2" charset="2"/>
              </a:rPr>
              <a:t>qiwama</a:t>
            </a:r>
            <a:r>
              <a:rPr lang="de-CH" dirty="0">
                <a:latin typeface="Arial" panose="020B0604020202020204" pitchFamily="34" charset="0"/>
                <a:cs typeface="Arial" panose="020B0604020202020204" pitchFamily="34" charset="0"/>
                <a:sym typeface="Wingdings" panose="05000000000000000000" pitchFamily="2" charset="2"/>
              </a:rPr>
              <a:t> nicht als kontrollierende und autoritäre Funktion des Mannes, der seiner Frau vorsteht. </a:t>
            </a:r>
          </a:p>
          <a:p>
            <a:r>
              <a:rPr lang="de-CH" dirty="0">
                <a:latin typeface="Arial" panose="020B0604020202020204" pitchFamily="34" charset="0"/>
                <a:cs typeface="Arial" panose="020B0604020202020204" pitchFamily="34" charset="0"/>
                <a:sym typeface="Wingdings" panose="05000000000000000000" pitchFamily="2" charset="2"/>
              </a:rPr>
              <a:t>Der Mann ist </a:t>
            </a:r>
            <a:r>
              <a:rPr lang="de-CH" dirty="0" err="1">
                <a:latin typeface="Arial" panose="020B0604020202020204" pitchFamily="34" charset="0"/>
                <a:cs typeface="Arial" panose="020B0604020202020204" pitchFamily="34" charset="0"/>
                <a:sym typeface="Wingdings" panose="05000000000000000000" pitchFamily="2" charset="2"/>
              </a:rPr>
              <a:t>qawwam</a:t>
            </a:r>
            <a:r>
              <a:rPr lang="de-CH" dirty="0">
                <a:latin typeface="Arial" panose="020B0604020202020204" pitchFamily="34" charset="0"/>
                <a:cs typeface="Arial" panose="020B0604020202020204" pitchFamily="34" charset="0"/>
                <a:sym typeface="Wingdings" panose="05000000000000000000" pitchFamily="2" charset="2"/>
              </a:rPr>
              <a:t> über seine Frau, wenn es um Beschützung und Finanzen gehe. </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Um welchen Preis? Der Mann soll nach </a:t>
            </a:r>
            <a:r>
              <a:rPr lang="de-CH" dirty="0" err="1">
                <a:latin typeface="Arial" panose="020B0604020202020204" pitchFamily="34" charset="0"/>
                <a:cs typeface="Arial" panose="020B0604020202020204" pitchFamily="34" charset="0"/>
                <a:sym typeface="Wingdings" panose="05000000000000000000" pitchFamily="2" charset="2"/>
              </a:rPr>
              <a:t>Razi</a:t>
            </a:r>
            <a:r>
              <a:rPr lang="de-CH" dirty="0">
                <a:latin typeface="Arial" panose="020B0604020202020204" pitchFamily="34" charset="0"/>
                <a:cs typeface="Arial" panose="020B0604020202020204" pitchFamily="34" charset="0"/>
                <a:sym typeface="Wingdings" panose="05000000000000000000" pitchFamily="2" charset="2"/>
              </a:rPr>
              <a:t> also versorgen und umsorgen aber eben auch disziplinieren</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Also </a:t>
            </a:r>
            <a:r>
              <a:rPr lang="de-CH" dirty="0" err="1">
                <a:latin typeface="Arial" panose="020B0604020202020204" pitchFamily="34" charset="0"/>
                <a:cs typeface="Arial" panose="020B0604020202020204" pitchFamily="34" charset="0"/>
                <a:sym typeface="Wingdings" panose="05000000000000000000" pitchFamily="2" charset="2"/>
              </a:rPr>
              <a:t>here</a:t>
            </a:r>
            <a:r>
              <a:rPr lang="de-CH" dirty="0">
                <a:latin typeface="Arial" panose="020B0604020202020204" pitchFamily="34" charset="0"/>
                <a:cs typeface="Arial" panose="020B0604020202020204" pitchFamily="34" charset="0"/>
                <a:sym typeface="Wingdings" panose="05000000000000000000" pitchFamily="2" charset="2"/>
              </a:rPr>
              <a:t> </a:t>
            </a:r>
            <a:r>
              <a:rPr lang="de-CH" dirty="0" err="1">
                <a:latin typeface="Arial" panose="020B0604020202020204" pitchFamily="34" charset="0"/>
                <a:cs typeface="Arial" panose="020B0604020202020204" pitchFamily="34" charset="0"/>
                <a:sym typeface="Wingdings" panose="05000000000000000000" pitchFamily="2" charset="2"/>
              </a:rPr>
              <a:t>we</a:t>
            </a:r>
            <a:r>
              <a:rPr lang="de-CH" dirty="0">
                <a:latin typeface="Arial" panose="020B0604020202020204" pitchFamily="34" charset="0"/>
                <a:cs typeface="Arial" panose="020B0604020202020204" pitchFamily="34" charset="0"/>
                <a:sym typeface="Wingdings" panose="05000000000000000000" pitchFamily="2" charset="2"/>
              </a:rPr>
              <a:t> </a:t>
            </a:r>
            <a:r>
              <a:rPr lang="de-CH" dirty="0" err="1">
                <a:latin typeface="Arial" panose="020B0604020202020204" pitchFamily="34" charset="0"/>
                <a:cs typeface="Arial" panose="020B0604020202020204" pitchFamily="34" charset="0"/>
                <a:sym typeface="Wingdings" panose="05000000000000000000" pitchFamily="2" charset="2"/>
              </a:rPr>
              <a:t>go</a:t>
            </a:r>
            <a:r>
              <a:rPr lang="de-CH" dirty="0">
                <a:latin typeface="Arial" panose="020B0604020202020204" pitchFamily="34" charset="0"/>
                <a:cs typeface="Arial" panose="020B0604020202020204" pitchFamily="34" charset="0"/>
                <a:sym typeface="Wingdings" panose="05000000000000000000" pitchFamily="2" charset="2"/>
              </a:rPr>
              <a:t> again: Auch </a:t>
            </a:r>
            <a:r>
              <a:rPr lang="de-CH" dirty="0" err="1">
                <a:latin typeface="Arial" panose="020B0604020202020204" pitchFamily="34" charset="0"/>
                <a:cs typeface="Arial" panose="020B0604020202020204" pitchFamily="34" charset="0"/>
                <a:sym typeface="Wingdings" panose="05000000000000000000" pitchFamily="2" charset="2"/>
              </a:rPr>
              <a:t>Razi</a:t>
            </a:r>
            <a:r>
              <a:rPr lang="de-CH" dirty="0">
                <a:latin typeface="Arial" panose="020B0604020202020204" pitchFamily="34" charset="0"/>
                <a:cs typeface="Arial" panose="020B0604020202020204" pitchFamily="34" charset="0"/>
                <a:sym typeface="Wingdings" panose="05000000000000000000" pitchFamily="2" charset="2"/>
              </a:rPr>
              <a:t> meint, dass Männer eine übergeordnete (Macht) Position inne haben </a:t>
            </a:r>
          </a:p>
          <a:p>
            <a:endParaRPr lang="de-CH" sz="2800" dirty="0">
              <a:latin typeface="Arial" panose="020B0604020202020204" pitchFamily="34" charset="0"/>
              <a:cs typeface="Arial" panose="020B0604020202020204" pitchFamily="34" charset="0"/>
            </a:endParaRPr>
          </a:p>
          <a:p>
            <a:endParaRPr lang="de-CH" dirty="0"/>
          </a:p>
        </p:txBody>
      </p:sp>
    </p:spTree>
    <p:extLst>
      <p:ext uri="{BB962C8B-B14F-4D97-AF65-F5344CB8AC3E}">
        <p14:creationId xmlns:p14="http://schemas.microsoft.com/office/powerpoint/2010/main" val="236347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D0FC66-EAAE-4F2C-AC26-4F3B3A2C33F6}"/>
              </a:ext>
            </a:extLst>
          </p:cNvPr>
          <p:cNvSpPr>
            <a:spLocks noGrp="1"/>
          </p:cNvSpPr>
          <p:nvPr>
            <p:ph type="title"/>
          </p:nvPr>
        </p:nvSpPr>
        <p:spPr>
          <a:xfrm>
            <a:off x="630936" y="640080"/>
            <a:ext cx="4818888" cy="1481328"/>
          </a:xfrm>
        </p:spPr>
        <p:txBody>
          <a:bodyPr anchor="b">
            <a:normAutofit/>
          </a:bodyPr>
          <a:lstStyle/>
          <a:p>
            <a:pPr>
              <a:lnSpc>
                <a:spcPct val="90000"/>
              </a:lnSpc>
            </a:pPr>
            <a:r>
              <a:rPr lang="de-CH" sz="2700"/>
              <a:t>Medizinischer Einschub zu Unterschied des Gehirns von Mann und Frau 	</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7C263"/>
          </a:solidFill>
          <a:ln w="38100" cap="rnd">
            <a:solidFill>
              <a:srgbClr val="F7C26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A3C6808-A393-4117-A53A-DBE8CC7654F1}"/>
              </a:ext>
            </a:extLst>
          </p:cNvPr>
          <p:cNvSpPr>
            <a:spLocks noGrp="1"/>
          </p:cNvSpPr>
          <p:nvPr>
            <p:ph idx="1"/>
          </p:nvPr>
        </p:nvSpPr>
        <p:spPr>
          <a:xfrm>
            <a:off x="630936" y="2660904"/>
            <a:ext cx="5380186" cy="3979990"/>
          </a:xfrm>
        </p:spPr>
        <p:txBody>
          <a:bodyPr anchor="t">
            <a:normAutofit/>
          </a:bodyPr>
          <a:lstStyle/>
          <a:p>
            <a:pPr>
              <a:lnSpc>
                <a:spcPct val="100000"/>
              </a:lnSpc>
            </a:pPr>
            <a:endParaRPr lang="de-DE" sz="900" b="1" dirty="0">
              <a:latin typeface="Arial" panose="020B0604020202020204" pitchFamily="34" charset="0"/>
              <a:cs typeface="Arial" panose="020B0604020202020204" pitchFamily="34" charset="0"/>
            </a:endParaRPr>
          </a:p>
          <a:p>
            <a:pPr>
              <a:lnSpc>
                <a:spcPct val="100000"/>
              </a:lnSpc>
            </a:pPr>
            <a:r>
              <a:rPr lang="de-DE" sz="1400" b="1" dirty="0">
                <a:latin typeface="Arial" panose="020B0604020202020204" pitchFamily="34" charset="0"/>
                <a:cs typeface="Arial" panose="020B0604020202020204" pitchFamily="34" charset="0"/>
              </a:rPr>
              <a:t>Es gibt zahlreiche wissenschaftliche Belege, dass es einen kleinen Unterschied bei den Gehirnen der Geschlechtern gibt: der Nucleus </a:t>
            </a:r>
            <a:r>
              <a:rPr lang="de-DE" sz="1400" b="1" dirty="0" err="1">
                <a:latin typeface="Arial" panose="020B0604020202020204" pitchFamily="34" charset="0"/>
                <a:cs typeface="Arial" panose="020B0604020202020204" pitchFamily="34" charset="0"/>
              </a:rPr>
              <a:t>präopticus</a:t>
            </a:r>
            <a:r>
              <a:rPr lang="de-DE" sz="1400" b="1" dirty="0">
                <a:latin typeface="Arial" panose="020B0604020202020204" pitchFamily="34" charset="0"/>
                <a:cs typeface="Arial" panose="020B0604020202020204" pitchFamily="34" charset="0"/>
              </a:rPr>
              <a:t> </a:t>
            </a:r>
            <a:r>
              <a:rPr lang="de-DE" sz="1400" b="1" dirty="0" err="1">
                <a:latin typeface="Arial" panose="020B0604020202020204" pitchFamily="34" charset="0"/>
                <a:cs typeface="Arial" panose="020B0604020202020204" pitchFamily="34" charset="0"/>
              </a:rPr>
              <a:t>medialis</a:t>
            </a:r>
            <a:r>
              <a:rPr lang="de-DE" sz="1400" b="1"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(kleiner Teil im Gehirn, der Männern doppelt so </a:t>
            </a:r>
            <a:r>
              <a:rPr lang="de-DE" sz="1400" dirty="0" err="1">
                <a:latin typeface="Arial" panose="020B0604020202020204" pitchFamily="34" charset="0"/>
                <a:cs typeface="Arial" panose="020B0604020202020204" pitchFamily="34" charset="0"/>
              </a:rPr>
              <a:t>gross</a:t>
            </a:r>
            <a:r>
              <a:rPr lang="de-DE" sz="1400" dirty="0">
                <a:latin typeface="Arial" panose="020B0604020202020204" pitchFamily="34" charset="0"/>
                <a:cs typeface="Arial" panose="020B0604020202020204" pitchFamily="34" charset="0"/>
              </a:rPr>
              <a:t> ist wie bei Frauen, was in der Forensik hilft, um festzustellen ob eine Leiche Mann oder Frau!)</a:t>
            </a:r>
            <a:endParaRPr lang="de-DE" sz="1400" b="1" dirty="0">
              <a:latin typeface="Arial" panose="020B0604020202020204" pitchFamily="34" charset="0"/>
              <a:cs typeface="Arial" panose="020B0604020202020204" pitchFamily="34" charset="0"/>
            </a:endParaRPr>
          </a:p>
          <a:p>
            <a:pPr>
              <a:lnSpc>
                <a:spcPct val="100000"/>
              </a:lnSpc>
            </a:pPr>
            <a:r>
              <a:rPr lang="de-DE" sz="1400" dirty="0">
                <a:latin typeface="Arial" panose="020B0604020202020204" pitchFamily="34" charset="0"/>
                <a:cs typeface="Arial" panose="020B0604020202020204" pitchFamily="34" charset="0"/>
              </a:rPr>
              <a:t>Der </a:t>
            </a:r>
            <a:r>
              <a:rPr lang="de-DE" sz="1400" b="1" dirty="0">
                <a:latin typeface="Arial" panose="020B0604020202020204" pitchFamily="34" charset="0"/>
                <a:cs typeface="Arial" panose="020B0604020202020204" pitchFamily="34" charset="0"/>
              </a:rPr>
              <a:t>Nucleus </a:t>
            </a:r>
            <a:r>
              <a:rPr lang="de-DE" sz="1400" b="1" dirty="0" err="1">
                <a:latin typeface="Arial" panose="020B0604020202020204" pitchFamily="34" charset="0"/>
                <a:cs typeface="Arial" panose="020B0604020202020204" pitchFamily="34" charset="0"/>
              </a:rPr>
              <a:t>präopticus</a:t>
            </a:r>
            <a:r>
              <a:rPr lang="de-DE" sz="1400" b="1" dirty="0">
                <a:latin typeface="Arial" panose="020B0604020202020204" pitchFamily="34" charset="0"/>
                <a:cs typeface="Arial" panose="020B0604020202020204" pitchFamily="34" charset="0"/>
              </a:rPr>
              <a:t> </a:t>
            </a:r>
            <a:r>
              <a:rPr lang="de-DE" sz="1400" b="1" dirty="0" err="1">
                <a:latin typeface="Arial" panose="020B0604020202020204" pitchFamily="34" charset="0"/>
                <a:cs typeface="Arial" panose="020B0604020202020204" pitchFamily="34" charset="0"/>
              </a:rPr>
              <a:t>medialis</a:t>
            </a:r>
            <a:r>
              <a:rPr lang="de-DE" sz="1400" b="1" dirty="0">
                <a:latin typeface="Arial" panose="020B0604020202020204" pitchFamily="34" charset="0"/>
                <a:cs typeface="Arial" panose="020B0604020202020204" pitchFamily="34" charset="0"/>
              </a:rPr>
              <a:t> sei tatsächlich für „typisch männliche“ Verhaltensweisen verantwortlich.</a:t>
            </a:r>
          </a:p>
          <a:p>
            <a:pPr>
              <a:lnSpc>
                <a:spcPct val="100000"/>
              </a:lnSpc>
            </a:pPr>
            <a:r>
              <a:rPr lang="de-DE" sz="1400" dirty="0">
                <a:latin typeface="Arial" panose="020B0604020202020204" pitchFamily="34" charset="0"/>
                <a:cs typeface="Arial" panose="020B0604020202020204" pitchFamily="34" charset="0"/>
              </a:rPr>
              <a:t>(…) Beim Menschen gibt es ebenfalls Hinweise darauf, wie bedeutsam der Nervenkern für das Verhalten der Geschlechter ist. Dann nämlich, wenn Männer oder Frauen sich sexuell zum eigenen Geschlechts hingezogen fühlen. </a:t>
            </a:r>
          </a:p>
          <a:p>
            <a:pPr>
              <a:lnSpc>
                <a:spcPct val="100000"/>
              </a:lnSpc>
            </a:pPr>
            <a:r>
              <a:rPr lang="de-DE" sz="1400" dirty="0">
                <a:latin typeface="Arial" panose="020B0604020202020204" pitchFamily="34" charset="0"/>
                <a:cs typeface="Arial" panose="020B0604020202020204" pitchFamily="34" charset="0"/>
              </a:rPr>
              <a:t>Homosexuelle Männer haben schon als Fötus einen deutlich kleineren Nucleus </a:t>
            </a:r>
            <a:r>
              <a:rPr lang="de-DE" sz="1400" dirty="0" err="1">
                <a:latin typeface="Arial" panose="020B0604020202020204" pitchFamily="34" charset="0"/>
                <a:cs typeface="Arial" panose="020B0604020202020204" pitchFamily="34" charset="0"/>
              </a:rPr>
              <a:t>präopticus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medialis</a:t>
            </a:r>
            <a:r>
              <a:rPr lang="de-DE" sz="1400" dirty="0">
                <a:latin typeface="Arial" panose="020B0604020202020204" pitchFamily="34" charset="0"/>
                <a:cs typeface="Arial" panose="020B0604020202020204" pitchFamily="34" charset="0"/>
              </a:rPr>
              <a:t> als ihre heterosexuellen Geschlechtsgenossen.</a:t>
            </a:r>
            <a:endParaRPr lang="de-CH" sz="1400" dirty="0"/>
          </a:p>
        </p:txBody>
      </p:sp>
      <mc:AlternateContent xmlns:mc="http://schemas.openxmlformats.org/markup-compatibility/2006">
        <mc:Choice xmlns:p14="http://schemas.microsoft.com/office/powerpoint/2010/main" Requires="p14">
          <p:contentPart p14:bwMode="auto" r:id="rId3">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 name="Grafik 3">
            <a:extLst>
              <a:ext uri="{FF2B5EF4-FFF2-40B4-BE49-F238E27FC236}">
                <a16:creationId xmlns:a16="http://schemas.microsoft.com/office/drawing/2014/main" id="{AEFC116A-96E3-4C90-8435-D724B0861B79}"/>
              </a:ext>
            </a:extLst>
          </p:cNvPr>
          <p:cNvPicPr>
            <a:picLocks noChangeAspect="1"/>
          </p:cNvPicPr>
          <p:nvPr/>
        </p:nvPicPr>
        <p:blipFill>
          <a:blip r:embed="rId5"/>
          <a:stretch>
            <a:fillRect/>
          </a:stretch>
        </p:blipFill>
        <p:spPr>
          <a:xfrm>
            <a:off x="6099048" y="1937448"/>
            <a:ext cx="5458968" cy="3086235"/>
          </a:xfrm>
          <a:prstGeom prst="rect">
            <a:avLst/>
          </a:prstGeom>
        </p:spPr>
      </p:pic>
    </p:spTree>
    <p:extLst>
      <p:ext uri="{BB962C8B-B14F-4D97-AF65-F5344CB8AC3E}">
        <p14:creationId xmlns:p14="http://schemas.microsoft.com/office/powerpoint/2010/main" val="343639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272AB-2E1E-4DBE-943D-C88AF307F50B}"/>
              </a:ext>
            </a:extLst>
          </p:cNvPr>
          <p:cNvSpPr>
            <a:spLocks noGrp="1"/>
          </p:cNvSpPr>
          <p:nvPr>
            <p:ph type="title"/>
          </p:nvPr>
        </p:nvSpPr>
        <p:spPr/>
        <p:txBody>
          <a:bodyPr/>
          <a:lstStyle/>
          <a:p>
            <a:r>
              <a:rPr lang="de-CH" dirty="0" err="1"/>
              <a:t>Nuzuz</a:t>
            </a:r>
            <a:r>
              <a:rPr lang="de-CH" dirty="0"/>
              <a:t> </a:t>
            </a:r>
          </a:p>
        </p:txBody>
      </p:sp>
      <p:sp>
        <p:nvSpPr>
          <p:cNvPr id="3" name="Inhaltsplatzhalter 2">
            <a:extLst>
              <a:ext uri="{FF2B5EF4-FFF2-40B4-BE49-F238E27FC236}">
                <a16:creationId xmlns:a16="http://schemas.microsoft.com/office/drawing/2014/main" id="{4C5146FC-9913-4092-A3E5-DFDFF5B2987C}"/>
              </a:ext>
            </a:extLst>
          </p:cNvPr>
          <p:cNvSpPr>
            <a:spLocks noGrp="1"/>
          </p:cNvSpPr>
          <p:nvPr>
            <p:ph idx="1"/>
          </p:nvPr>
        </p:nvSpPr>
        <p:spPr/>
        <p:txBody>
          <a:bodyPr>
            <a:normAutofit fontScale="85000" lnSpcReduction="20000"/>
          </a:bodyPr>
          <a:lstStyle/>
          <a:p>
            <a:r>
              <a:rPr lang="de-CH" b="1" dirty="0">
                <a:latin typeface="Arial" panose="020B0604020202020204" pitchFamily="34" charset="0"/>
                <a:cs typeface="Arial" panose="020B0604020202020204" pitchFamily="34" charset="0"/>
              </a:rPr>
              <a:t>Ausgehend vom Idealbild einer Frau der drei Exegeten </a:t>
            </a:r>
            <a:r>
              <a:rPr lang="de-CH" dirty="0">
                <a:latin typeface="Arial" panose="020B0604020202020204" pitchFamily="34" charset="0"/>
                <a:cs typeface="Arial" panose="020B0604020202020204" pitchFamily="34" charset="0"/>
              </a:rPr>
              <a:t>(Tabari, </a:t>
            </a:r>
            <a:r>
              <a:rPr lang="de-CH" dirty="0" err="1">
                <a:latin typeface="Arial" panose="020B0604020202020204" pitchFamily="34" charset="0"/>
                <a:cs typeface="Arial" panose="020B0604020202020204" pitchFamily="34" charset="0"/>
              </a:rPr>
              <a:t>Zamahsari</a:t>
            </a:r>
            <a:r>
              <a:rPr lang="de-CH" dirty="0">
                <a:latin typeface="Arial" panose="020B0604020202020204" pitchFamily="34" charset="0"/>
                <a:cs typeface="Arial" panose="020B0604020202020204" pitchFamily="34" charset="0"/>
              </a:rPr>
              <a:t> und </a:t>
            </a:r>
            <a:r>
              <a:rPr lang="de-CH" dirty="0" err="1">
                <a:latin typeface="Arial" panose="020B0604020202020204" pitchFamily="34" charset="0"/>
                <a:cs typeface="Arial" panose="020B0604020202020204" pitchFamily="34" charset="0"/>
              </a:rPr>
              <a:t>Razi</a:t>
            </a:r>
            <a:r>
              <a:rPr lang="de-CH" dirty="0">
                <a:latin typeface="Arial" panose="020B0604020202020204" pitchFamily="34" charset="0"/>
                <a:cs typeface="Arial" panose="020B0604020202020204" pitchFamily="34" charset="0"/>
              </a:rPr>
              <a:t>) nun zum Thema </a:t>
            </a:r>
            <a:r>
              <a:rPr lang="de-CH" b="1" dirty="0">
                <a:latin typeface="Arial" panose="020B0604020202020204" pitchFamily="34" charset="0"/>
                <a:cs typeface="Arial" panose="020B0604020202020204" pitchFamily="34" charset="0"/>
              </a:rPr>
              <a:t>Gehorsam und Gottergebenheit </a:t>
            </a:r>
          </a:p>
          <a:p>
            <a:endParaRPr lang="de-CH" dirty="0">
              <a:latin typeface="Arial" panose="020B0604020202020204" pitchFamily="34" charset="0"/>
              <a:cs typeface="Arial" panose="020B0604020202020204" pitchFamily="34" charset="0"/>
            </a:endParaRPr>
          </a:p>
          <a:p>
            <a:r>
              <a:rPr lang="de-CH" dirty="0" err="1">
                <a:latin typeface="Arial" panose="020B0604020202020204" pitchFamily="34" charset="0"/>
                <a:cs typeface="Arial" panose="020B0604020202020204" pitchFamily="34" charset="0"/>
              </a:rPr>
              <a:t>Zamahsari</a:t>
            </a:r>
            <a:r>
              <a:rPr lang="de-CH" dirty="0">
                <a:latin typeface="Arial" panose="020B0604020202020204" pitchFamily="34" charset="0"/>
                <a:cs typeface="Arial" panose="020B0604020202020204" pitchFamily="34" charset="0"/>
              </a:rPr>
              <a:t> und </a:t>
            </a:r>
            <a:r>
              <a:rPr lang="de-CH" dirty="0" err="1">
                <a:latin typeface="Arial" panose="020B0604020202020204" pitchFamily="34" charset="0"/>
                <a:cs typeface="Arial" panose="020B0604020202020204" pitchFamily="34" charset="0"/>
              </a:rPr>
              <a:t>Razi</a:t>
            </a:r>
            <a:r>
              <a:rPr lang="de-CH" dirty="0">
                <a:latin typeface="Arial" panose="020B0604020202020204" pitchFamily="34" charset="0"/>
                <a:cs typeface="Arial" panose="020B0604020202020204" pitchFamily="34" charset="0"/>
              </a:rPr>
              <a:t> meinen: (die im Vers erwähnte) Ergebenheit und Gehorsam beziehe sich auf Gott und den Ehemann</a:t>
            </a:r>
          </a:p>
          <a:p>
            <a:endParaRPr lang="de-CH" dirty="0">
              <a:latin typeface="Arial" panose="020B0604020202020204" pitchFamily="34" charset="0"/>
              <a:cs typeface="Arial" panose="020B0604020202020204" pitchFamily="34" charset="0"/>
            </a:endParaRPr>
          </a:p>
          <a:p>
            <a:r>
              <a:rPr lang="de-CH" dirty="0" err="1">
                <a:latin typeface="Arial" panose="020B0604020202020204" pitchFamily="34" charset="0"/>
                <a:cs typeface="Arial" panose="020B0604020202020204" pitchFamily="34" charset="0"/>
              </a:rPr>
              <a:t>Razi</a:t>
            </a:r>
            <a:r>
              <a:rPr lang="de-CH" dirty="0">
                <a:latin typeface="Arial" panose="020B0604020202020204" pitchFamily="34" charset="0"/>
                <a:cs typeface="Arial" panose="020B0604020202020204" pitchFamily="34" charset="0"/>
              </a:rPr>
              <a:t> dazu: «Eine Frau ist nicht fromm/gottergeben, wenn sie nicht ihrem Mann ergeben ist» !!!</a:t>
            </a:r>
          </a:p>
          <a:p>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Tabari meint: Er will sich nicht festlegen wem gegenüber…</a:t>
            </a:r>
          </a:p>
        </p:txBody>
      </p:sp>
    </p:spTree>
    <p:extLst>
      <p:ext uri="{BB962C8B-B14F-4D97-AF65-F5344CB8AC3E}">
        <p14:creationId xmlns:p14="http://schemas.microsoft.com/office/powerpoint/2010/main" val="119977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DCBB5E2-C5C5-4BAA-87A2-70BD4538C4A1}"/>
              </a:ext>
            </a:extLst>
          </p:cNvPr>
          <p:cNvSpPr>
            <a:spLocks noGrp="1"/>
          </p:cNvSpPr>
          <p:nvPr>
            <p:ph type="title"/>
          </p:nvPr>
        </p:nvSpPr>
        <p:spPr>
          <a:xfrm>
            <a:off x="6548943" y="539825"/>
            <a:ext cx="4584921" cy="1949815"/>
          </a:xfrm>
        </p:spPr>
        <p:txBody>
          <a:bodyPr anchor="b">
            <a:normAutofit/>
          </a:bodyPr>
          <a:lstStyle/>
          <a:p>
            <a:pPr>
              <a:lnSpc>
                <a:spcPct val="90000"/>
              </a:lnSpc>
            </a:pPr>
            <a:r>
              <a:rPr lang="de-CH" sz="3300" dirty="0"/>
              <a:t>Einschub: Was meint eigentlich «das Verborgene hüten?» </a:t>
            </a:r>
          </a:p>
        </p:txBody>
      </p:sp>
      <p:pic>
        <p:nvPicPr>
          <p:cNvPr id="5" name="Grafik 4" descr="Ein Bild, das Mann, tragen, alt, Gruppe enthält.&#10;&#10;Automatisch generierte Beschreibung">
            <a:extLst>
              <a:ext uri="{FF2B5EF4-FFF2-40B4-BE49-F238E27FC236}">
                <a16:creationId xmlns:a16="http://schemas.microsoft.com/office/drawing/2014/main" id="{667E7B3B-1931-4060-B8AC-E76100D53426}"/>
              </a:ext>
            </a:extLst>
          </p:cNvPr>
          <p:cNvPicPr>
            <a:picLocks noChangeAspect="1"/>
          </p:cNvPicPr>
          <p:nvPr/>
        </p:nvPicPr>
        <p:blipFill rotWithShape="1">
          <a:blip r:embed="rId3">
            <a:extLst>
              <a:ext uri="{28A0092B-C50C-407E-A947-70E740481C1C}">
                <a14:useLocalDpi xmlns:a14="http://schemas.microsoft.com/office/drawing/2010/main" val="0"/>
              </a:ext>
            </a:extLst>
          </a:blip>
          <a:srcRect l="11853" r="-2" b="-2"/>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2"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CB16C"/>
          </a:solidFill>
          <a:ln w="38100" cap="rnd">
            <a:solidFill>
              <a:srgbClr val="DCB1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4B74AC63-1670-44E5-B7FA-2F6AA022B5D8}"/>
              </a:ext>
            </a:extLst>
          </p:cNvPr>
          <p:cNvSpPr>
            <a:spLocks noGrp="1"/>
          </p:cNvSpPr>
          <p:nvPr>
            <p:ph idx="1"/>
          </p:nvPr>
        </p:nvSpPr>
        <p:spPr>
          <a:xfrm>
            <a:off x="6548943" y="3164618"/>
            <a:ext cx="5070563" cy="3501818"/>
          </a:xfrm>
        </p:spPr>
        <p:txBody>
          <a:bodyPr anchor="t">
            <a:normAutofit/>
          </a:bodyPr>
          <a:lstStyle/>
          <a:p>
            <a:pPr>
              <a:lnSpc>
                <a:spcPct val="100000"/>
              </a:lnSpc>
            </a:pPr>
            <a:r>
              <a:rPr lang="de-CH" sz="1400" b="1" dirty="0" err="1">
                <a:latin typeface="Arial" panose="020B0604020202020204" pitchFamily="34" charset="0"/>
                <a:cs typeface="Arial" panose="020B0604020202020204" pitchFamily="34" charset="0"/>
              </a:rPr>
              <a:t>Hafizatun</a:t>
            </a:r>
            <a:r>
              <a:rPr lang="de-CH" sz="1400" b="1" dirty="0">
                <a:latin typeface="Arial" panose="020B0604020202020204" pitchFamily="34" charset="0"/>
                <a:cs typeface="Arial" panose="020B0604020202020204" pitchFamily="34" charset="0"/>
              </a:rPr>
              <a:t> li-l-</a:t>
            </a:r>
            <a:r>
              <a:rPr lang="de-CH" sz="1400" b="1" dirty="0" err="1">
                <a:latin typeface="Arial" panose="020B0604020202020204" pitchFamily="34" charset="0"/>
                <a:cs typeface="Arial" panose="020B0604020202020204" pitchFamily="34" charset="0"/>
              </a:rPr>
              <a:t>gaybi</a:t>
            </a:r>
            <a:r>
              <a:rPr lang="de-CH" sz="1400" b="1" dirty="0">
                <a:latin typeface="Arial" panose="020B0604020202020204" pitchFamily="34" charset="0"/>
                <a:cs typeface="Arial" panose="020B0604020202020204" pitchFamily="34" charset="0"/>
              </a:rPr>
              <a:t> bi-</a:t>
            </a:r>
            <a:r>
              <a:rPr lang="de-CH" sz="1400" b="1" dirty="0" err="1">
                <a:latin typeface="Arial" panose="020B0604020202020204" pitchFamily="34" charset="0"/>
                <a:cs typeface="Arial" panose="020B0604020202020204" pitchFamily="34" charset="0"/>
              </a:rPr>
              <a:t>ma</a:t>
            </a:r>
            <a:r>
              <a:rPr lang="de-CH" sz="1400" b="1" dirty="0">
                <a:latin typeface="Arial" panose="020B0604020202020204" pitchFamily="34" charset="0"/>
                <a:cs typeface="Arial" panose="020B0604020202020204" pitchFamily="34" charset="0"/>
              </a:rPr>
              <a:t> </a:t>
            </a:r>
            <a:r>
              <a:rPr lang="de-CH" sz="1400" b="1" dirty="0" err="1">
                <a:latin typeface="Arial" panose="020B0604020202020204" pitchFamily="34" charset="0"/>
                <a:cs typeface="Arial" panose="020B0604020202020204" pitchFamily="34" charset="0"/>
              </a:rPr>
              <a:t>hafiz</a:t>
            </a:r>
            <a:r>
              <a:rPr lang="de-CH" sz="1400" b="1" dirty="0">
                <a:latin typeface="Arial" panose="020B0604020202020204" pitchFamily="34" charset="0"/>
                <a:cs typeface="Arial" panose="020B0604020202020204" pitchFamily="34" charset="0"/>
              </a:rPr>
              <a:t> Allah </a:t>
            </a:r>
          </a:p>
          <a:p>
            <a:pPr marL="0" indent="0">
              <a:lnSpc>
                <a:spcPct val="100000"/>
              </a:lnSpc>
              <a:buNone/>
            </a:pPr>
            <a:r>
              <a:rPr lang="de-CH" sz="1400" dirty="0">
                <a:latin typeface="Arial" panose="020B0604020202020204" pitchFamily="34" charset="0"/>
                <a:cs typeface="Arial" panose="020B0604020202020204" pitchFamily="34" charset="0"/>
              </a:rPr>
              <a:t>(Das Verborgene hüten, weil auch Gott es hütet)</a:t>
            </a:r>
          </a:p>
          <a:p>
            <a:pPr marL="0" indent="0">
              <a:lnSpc>
                <a:spcPct val="100000"/>
              </a:lnSpc>
              <a:buNone/>
            </a:pPr>
            <a:endParaRPr lang="de-CH" sz="1400" dirty="0">
              <a:latin typeface="Arial" panose="020B0604020202020204" pitchFamily="34" charset="0"/>
              <a:cs typeface="Arial" panose="020B0604020202020204" pitchFamily="34" charset="0"/>
            </a:endParaRPr>
          </a:p>
          <a:p>
            <a:pPr marL="0" indent="0">
              <a:lnSpc>
                <a:spcPct val="100000"/>
              </a:lnSpc>
              <a:buNone/>
            </a:pPr>
            <a:r>
              <a:rPr lang="de-CH" sz="1400" b="1" dirty="0">
                <a:latin typeface="Arial" panose="020B0604020202020204" pitchFamily="34" charset="0"/>
                <a:cs typeface="Arial" panose="020B0604020202020204" pitchFamily="34" charset="0"/>
              </a:rPr>
              <a:t>Ja aber was genau</a:t>
            </a:r>
            <a:r>
              <a:rPr lang="de-CH" sz="1400" dirty="0">
                <a:latin typeface="Arial" panose="020B0604020202020204" pitchFamily="34" charset="0"/>
                <a:cs typeface="Arial" panose="020B0604020202020204" pitchFamily="34" charset="0"/>
              </a:rPr>
              <a:t>? </a:t>
            </a:r>
          </a:p>
          <a:p>
            <a:pPr marL="0" indent="0">
              <a:lnSpc>
                <a:spcPct val="100000"/>
              </a:lnSpc>
              <a:buNone/>
            </a:pPr>
            <a:endParaRPr lang="de-CH" sz="1400" dirty="0">
              <a:latin typeface="Arial" panose="020B0604020202020204" pitchFamily="34" charset="0"/>
              <a:cs typeface="Arial" panose="020B0604020202020204" pitchFamily="34" charset="0"/>
            </a:endParaRPr>
          </a:p>
          <a:p>
            <a:pPr marL="0" indent="0">
              <a:lnSpc>
                <a:spcPct val="100000"/>
              </a:lnSpc>
              <a:buNone/>
            </a:pPr>
            <a:r>
              <a:rPr lang="de-CH" sz="1400" b="1" dirty="0">
                <a:latin typeface="Arial" panose="020B0604020202020204" pitchFamily="34" charset="0"/>
                <a:cs typeface="Arial" panose="020B0604020202020204" pitchFamily="34" charset="0"/>
              </a:rPr>
              <a:t>Die Gelehrten sind sich also einig</a:t>
            </a:r>
            <a:r>
              <a:rPr lang="de-CH" sz="1400" dirty="0">
                <a:latin typeface="Arial" panose="020B0604020202020204" pitchFamily="34" charset="0"/>
                <a:cs typeface="Arial" panose="020B0604020202020204" pitchFamily="34" charset="0"/>
              </a:rPr>
              <a:t>: Es sei die Pflicht der Ehefrau den Besitz ihres Mannes und ihre Sexualität in seiner Abwesenheit zu bewahren. </a:t>
            </a:r>
          </a:p>
          <a:p>
            <a:pPr marL="0" indent="0">
              <a:lnSpc>
                <a:spcPct val="100000"/>
              </a:lnSpc>
              <a:buNone/>
            </a:pPr>
            <a:endParaRPr lang="de-CH" sz="1400" dirty="0">
              <a:latin typeface="Arial" panose="020B0604020202020204" pitchFamily="34" charset="0"/>
              <a:cs typeface="Arial" panose="020B0604020202020204" pitchFamily="34" charset="0"/>
            </a:endParaRPr>
          </a:p>
          <a:p>
            <a:pPr marL="0" indent="0">
              <a:lnSpc>
                <a:spcPct val="100000"/>
              </a:lnSpc>
              <a:buNone/>
            </a:pPr>
            <a:r>
              <a:rPr lang="de-CH" sz="1400" b="1" dirty="0">
                <a:latin typeface="Arial" panose="020B0604020202020204" pitchFamily="34" charset="0"/>
                <a:cs typeface="Arial" panose="020B0604020202020204" pitchFamily="34" charset="0"/>
              </a:rPr>
              <a:t>Fazit: Die Sexualität ist folglich ein Verfügbarkeitsrechts des Mannes und Eigentum, was geschützt werden muss. </a:t>
            </a:r>
          </a:p>
          <a:p>
            <a:pPr marL="0" indent="0">
              <a:lnSpc>
                <a:spcPct val="100000"/>
              </a:lnSpc>
              <a:buNone/>
            </a:pPr>
            <a:endParaRPr lang="de-CH"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24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DA5068-AED2-46AA-A9B9-614959E2999B}"/>
              </a:ext>
            </a:extLst>
          </p:cNvPr>
          <p:cNvSpPr>
            <a:spLocks noGrp="1"/>
          </p:cNvSpPr>
          <p:nvPr>
            <p:ph type="title"/>
          </p:nvPr>
        </p:nvSpPr>
        <p:spPr>
          <a:xfrm>
            <a:off x="5297762" y="329184"/>
            <a:ext cx="6251110" cy="1783080"/>
          </a:xfrm>
        </p:spPr>
        <p:txBody>
          <a:bodyPr anchor="b">
            <a:normAutofit/>
          </a:bodyPr>
          <a:lstStyle/>
          <a:p>
            <a:pPr>
              <a:lnSpc>
                <a:spcPct val="90000"/>
              </a:lnSpc>
            </a:pPr>
            <a:r>
              <a:rPr lang="de-CH" sz="5600"/>
              <a:t>Sex und der Ungehorsam </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EC096"/>
          </a:solidFill>
          <a:ln w="38100" cap="rnd">
            <a:solidFill>
              <a:srgbClr val="EEC0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A0ADFE0-6EB4-4D99-B29D-D0E02677B0E8}"/>
              </a:ext>
            </a:extLst>
          </p:cNvPr>
          <p:cNvSpPr>
            <a:spLocks noGrp="1"/>
          </p:cNvSpPr>
          <p:nvPr>
            <p:ph idx="1"/>
          </p:nvPr>
        </p:nvSpPr>
        <p:spPr>
          <a:xfrm>
            <a:off x="5297762" y="2706624"/>
            <a:ext cx="6251110" cy="3483864"/>
          </a:xfrm>
        </p:spPr>
        <p:txBody>
          <a:bodyPr>
            <a:normAutofit lnSpcReduction="10000"/>
          </a:bodyPr>
          <a:lstStyle/>
          <a:p>
            <a:pPr>
              <a:lnSpc>
                <a:spcPct val="100000"/>
              </a:lnSpc>
            </a:pPr>
            <a:r>
              <a:rPr lang="de-CH" sz="1500" b="1" dirty="0" err="1">
                <a:latin typeface="Arial" panose="020B0604020202020204" pitchFamily="34" charset="0"/>
                <a:cs typeface="Arial" panose="020B0604020202020204" pitchFamily="34" charset="0"/>
              </a:rPr>
              <a:t>Gazali</a:t>
            </a:r>
            <a:r>
              <a:rPr lang="de-CH" sz="1500" dirty="0">
                <a:latin typeface="Arial" panose="020B0604020202020204" pitchFamily="34" charset="0"/>
                <a:cs typeface="Arial" panose="020B0604020202020204" pitchFamily="34" charset="0"/>
              </a:rPr>
              <a:t> (1111 n. Chr.) beschreibt in seinem Hauptwerk «</a:t>
            </a:r>
            <a:r>
              <a:rPr lang="de-CH" sz="1500" dirty="0" err="1">
                <a:latin typeface="Arial" panose="020B0604020202020204" pitchFamily="34" charset="0"/>
                <a:cs typeface="Arial" panose="020B0604020202020204" pitchFamily="34" charset="0"/>
              </a:rPr>
              <a:t>ihya</a:t>
            </a:r>
            <a:r>
              <a:rPr lang="de-CH" sz="1500" dirty="0">
                <a:latin typeface="Arial" panose="020B0604020202020204" pitchFamily="34" charset="0"/>
                <a:cs typeface="Arial" panose="020B0604020202020204" pitchFamily="34" charset="0"/>
              </a:rPr>
              <a:t> ‘</a:t>
            </a:r>
            <a:r>
              <a:rPr lang="de-CH" sz="1500" dirty="0" err="1">
                <a:latin typeface="Arial" panose="020B0604020202020204" pitchFamily="34" charset="0"/>
                <a:cs typeface="Arial" panose="020B0604020202020204" pitchFamily="34" charset="0"/>
              </a:rPr>
              <a:t>ulum</a:t>
            </a:r>
            <a:r>
              <a:rPr lang="de-CH" sz="1500" dirty="0">
                <a:latin typeface="Arial" panose="020B0604020202020204" pitchFamily="34" charset="0"/>
                <a:cs typeface="Arial" panose="020B0604020202020204" pitchFamily="34" charset="0"/>
              </a:rPr>
              <a:t> ad-</a:t>
            </a:r>
            <a:r>
              <a:rPr lang="de-CH" sz="1500" dirty="0" err="1">
                <a:latin typeface="Arial" panose="020B0604020202020204" pitchFamily="34" charset="0"/>
                <a:cs typeface="Arial" panose="020B0604020202020204" pitchFamily="34" charset="0"/>
              </a:rPr>
              <a:t>din</a:t>
            </a:r>
            <a:r>
              <a:rPr lang="de-CH" sz="1500" dirty="0">
                <a:latin typeface="Arial" panose="020B0604020202020204" pitchFamily="34" charset="0"/>
                <a:cs typeface="Arial" panose="020B0604020202020204" pitchFamily="34" charset="0"/>
              </a:rPr>
              <a:t>» wie sich ein Mann seiner Frau annähern soll, um ihr den Liebesakt vergnüglich zu machen. </a:t>
            </a:r>
          </a:p>
          <a:p>
            <a:pPr>
              <a:lnSpc>
                <a:spcPct val="100000"/>
              </a:lnSpc>
            </a:pPr>
            <a:r>
              <a:rPr lang="de-CH" sz="1500" b="1" dirty="0">
                <a:latin typeface="Arial" panose="020B0604020202020204" pitchFamily="34" charset="0"/>
                <a:cs typeface="Arial" panose="020B0604020202020204" pitchFamily="34" charset="0"/>
              </a:rPr>
              <a:t>Die drei Gelehrten sind sich auch hier einig</a:t>
            </a:r>
            <a:r>
              <a:rPr lang="de-CH" sz="1500" dirty="0">
                <a:latin typeface="Arial" panose="020B0604020202020204" pitchFamily="34" charset="0"/>
                <a:cs typeface="Arial" panose="020B0604020202020204" pitchFamily="34" charset="0"/>
              </a:rPr>
              <a:t>: Ungehorsam ist diejenige, die den Sex verweigert. </a:t>
            </a:r>
          </a:p>
          <a:p>
            <a:pPr>
              <a:lnSpc>
                <a:spcPct val="100000"/>
              </a:lnSpc>
            </a:pPr>
            <a:endParaRPr lang="de-CH" sz="1500" b="1" dirty="0">
              <a:latin typeface="Arial" panose="020B0604020202020204" pitchFamily="34" charset="0"/>
              <a:cs typeface="Arial" panose="020B0604020202020204" pitchFamily="34" charset="0"/>
            </a:endParaRPr>
          </a:p>
          <a:p>
            <a:pPr>
              <a:lnSpc>
                <a:spcPct val="100000"/>
              </a:lnSpc>
            </a:pPr>
            <a:r>
              <a:rPr lang="de-CH" sz="1500" b="1" dirty="0">
                <a:latin typeface="Arial" panose="020B0604020202020204" pitchFamily="34" charset="0"/>
                <a:cs typeface="Arial" panose="020B0604020202020204" pitchFamily="34" charset="0"/>
              </a:rPr>
              <a:t>Hierzulande haben wir Rechte, </a:t>
            </a:r>
            <a:r>
              <a:rPr lang="de-CH" sz="1500" b="1" dirty="0" err="1">
                <a:latin typeface="Arial" panose="020B0604020202020204" pitchFamily="34" charset="0"/>
                <a:cs typeface="Arial" panose="020B0604020202020204" pitchFamily="34" charset="0"/>
              </a:rPr>
              <a:t>aaaaaber</a:t>
            </a:r>
            <a:r>
              <a:rPr lang="de-CH" sz="1500" b="1" dirty="0">
                <a:latin typeface="Arial" panose="020B0604020202020204" pitchFamily="34" charset="0"/>
                <a:cs typeface="Arial" panose="020B0604020202020204" pitchFamily="34" charset="0"/>
              </a:rPr>
              <a:t>: </a:t>
            </a:r>
          </a:p>
          <a:p>
            <a:pPr marL="0" indent="0">
              <a:lnSpc>
                <a:spcPct val="100000"/>
              </a:lnSpc>
              <a:buNone/>
            </a:pPr>
            <a:r>
              <a:rPr lang="de-DE" sz="1500" dirty="0">
                <a:latin typeface="Arial" panose="020B0604020202020204" pitchFamily="34" charset="0"/>
                <a:cs typeface="Arial" panose="020B0604020202020204" pitchFamily="34" charset="0"/>
              </a:rPr>
              <a:t>„Es gibt kein Recht auf Sex in der Ehe“</a:t>
            </a:r>
          </a:p>
          <a:p>
            <a:pPr marL="0" indent="0">
              <a:lnSpc>
                <a:spcPct val="100000"/>
              </a:lnSpc>
              <a:buNone/>
            </a:pPr>
            <a:r>
              <a:rPr lang="de-DE" sz="1500" dirty="0">
                <a:latin typeface="Arial" panose="020B0604020202020204" pitchFamily="34" charset="0"/>
                <a:cs typeface="Arial" panose="020B0604020202020204" pitchFamily="34" charset="0"/>
              </a:rPr>
              <a:t>In der Schweiz ist die Vergewaltigung in der Ehe erst seit 1992 strafbar und erst seit 2004 ein Delikt, das auch von Amtes wegen geahndet wird. Zu Verurteilungen kommt es dennoch nicht oft: Meist stehen sich die Aussagen der Beteiligten konträr gegenüber, und die Beweislage ist dürftig. </a:t>
            </a:r>
            <a:endParaRPr lang="de-CH" sz="1500" dirty="0">
              <a:latin typeface="Arial" panose="020B0604020202020204" pitchFamily="34" charset="0"/>
              <a:cs typeface="Arial" panose="020B0604020202020204" pitchFamily="34" charset="0"/>
            </a:endParaRPr>
          </a:p>
          <a:p>
            <a:pPr>
              <a:lnSpc>
                <a:spcPct val="100000"/>
              </a:lnSpc>
            </a:pPr>
            <a:endParaRPr lang="de-CH" sz="15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39C14D00-5FC4-440F-9AEC-D607A8BF6B1C}"/>
              </a:ext>
            </a:extLst>
          </p:cNvPr>
          <p:cNvPicPr>
            <a:picLocks noChangeAspect="1"/>
          </p:cNvPicPr>
          <p:nvPr/>
        </p:nvPicPr>
        <p:blipFill rotWithShape="1">
          <a:blip r:embed="rId3"/>
          <a:srcRect l="30362" r="3143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08919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1FAC40-B793-4F42-B19F-F8DE4EA69AEB}"/>
              </a:ext>
            </a:extLst>
          </p:cNvPr>
          <p:cNvSpPr>
            <a:spLocks noGrp="1"/>
          </p:cNvSpPr>
          <p:nvPr>
            <p:ph type="title"/>
          </p:nvPr>
        </p:nvSpPr>
        <p:spPr>
          <a:xfrm>
            <a:off x="7034585" y="703293"/>
            <a:ext cx="4584921" cy="1949815"/>
          </a:xfrm>
        </p:spPr>
        <p:txBody>
          <a:bodyPr anchor="b">
            <a:normAutofit/>
          </a:bodyPr>
          <a:lstStyle/>
          <a:p>
            <a:r>
              <a:rPr lang="de-CH" sz="6000"/>
              <a:t>Fake news! </a:t>
            </a:r>
          </a:p>
        </p:txBody>
      </p:sp>
      <p:pic>
        <p:nvPicPr>
          <p:cNvPr id="4" name="Grafik 3">
            <a:extLst>
              <a:ext uri="{FF2B5EF4-FFF2-40B4-BE49-F238E27FC236}">
                <a16:creationId xmlns:a16="http://schemas.microsoft.com/office/drawing/2014/main" id="{A42FEB57-CF34-40A6-B47A-10854B12995D}"/>
              </a:ext>
            </a:extLst>
          </p:cNvPr>
          <p:cNvPicPr>
            <a:picLocks noChangeAspect="1"/>
          </p:cNvPicPr>
          <p:nvPr/>
        </p:nvPicPr>
        <p:blipFill rotWithShape="1">
          <a:blip r:embed="rId2"/>
          <a:srcRect l="28508" r="2628" b="2"/>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8"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7E0FC"/>
          </a:solidFill>
          <a:ln w="38100" cap="rnd">
            <a:solidFill>
              <a:srgbClr val="27E0F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BCB44C5-0B6C-4511-924B-EBAEAAA4693C}"/>
              </a:ext>
            </a:extLst>
          </p:cNvPr>
          <p:cNvSpPr>
            <a:spLocks noGrp="1"/>
          </p:cNvSpPr>
          <p:nvPr>
            <p:ph idx="1"/>
          </p:nvPr>
        </p:nvSpPr>
        <p:spPr>
          <a:xfrm>
            <a:off x="7034585" y="3164618"/>
            <a:ext cx="4584921" cy="3021497"/>
          </a:xfrm>
        </p:spPr>
        <p:txBody>
          <a:bodyPr anchor="t">
            <a:normAutofit/>
          </a:bodyPr>
          <a:lstStyle/>
          <a:p>
            <a:pPr>
              <a:lnSpc>
                <a:spcPct val="100000"/>
              </a:lnSpc>
            </a:pPr>
            <a:r>
              <a:rPr lang="de-CH" sz="1600" b="1" dirty="0" err="1">
                <a:latin typeface="Arial" panose="020B0604020202020204" pitchFamily="34" charset="0"/>
                <a:cs typeface="Arial" panose="020B0604020202020204" pitchFamily="34" charset="0"/>
              </a:rPr>
              <a:t>Kecia</a:t>
            </a:r>
            <a:r>
              <a:rPr lang="de-CH" sz="1600" b="1" dirty="0">
                <a:latin typeface="Arial" panose="020B0604020202020204" pitchFamily="34" charset="0"/>
                <a:cs typeface="Arial" panose="020B0604020202020204" pitchFamily="34" charset="0"/>
              </a:rPr>
              <a:t> Ali stellt fest: </a:t>
            </a:r>
          </a:p>
          <a:p>
            <a:pPr marL="0" indent="0">
              <a:lnSpc>
                <a:spcPct val="100000"/>
              </a:lnSpc>
              <a:buNone/>
            </a:pPr>
            <a:r>
              <a:rPr lang="de-CH" sz="1600" b="1" dirty="0">
                <a:latin typeface="Arial" panose="020B0604020202020204" pitchFamily="34" charset="0"/>
                <a:cs typeface="Arial" panose="020B0604020202020204" pitchFamily="34" charset="0"/>
              </a:rPr>
              <a:t>Die Konzeption des Begriffes </a:t>
            </a:r>
            <a:r>
              <a:rPr lang="de-CH" sz="1600" b="1" dirty="0" err="1">
                <a:latin typeface="Arial" panose="020B0604020202020204" pitchFamily="34" charset="0"/>
                <a:cs typeface="Arial" panose="020B0604020202020204" pitchFamily="34" charset="0"/>
              </a:rPr>
              <a:t>nusuz</a:t>
            </a:r>
            <a:r>
              <a:rPr lang="de-CH" sz="1600" b="1" dirty="0">
                <a:latin typeface="Arial" panose="020B0604020202020204" pitchFamily="34" charset="0"/>
                <a:cs typeface="Arial" panose="020B0604020202020204" pitchFamily="34" charset="0"/>
              </a:rPr>
              <a:t>, wie Tabari beschreibt IST </a:t>
            </a:r>
          </a:p>
          <a:p>
            <a:pPr>
              <a:lnSpc>
                <a:spcPct val="100000"/>
              </a:lnSpc>
            </a:pPr>
            <a:endParaRPr lang="de-CH" sz="1300" dirty="0">
              <a:latin typeface="Arial" panose="020B0604020202020204" pitchFamily="34" charset="0"/>
              <a:cs typeface="Arial" panose="020B0604020202020204" pitchFamily="34" charset="0"/>
            </a:endParaRPr>
          </a:p>
          <a:p>
            <a:pPr marL="0" indent="0">
              <a:lnSpc>
                <a:spcPct val="100000"/>
              </a:lnSpc>
              <a:buNone/>
            </a:pPr>
            <a:r>
              <a:rPr lang="de-CH" sz="1300" b="1" dirty="0">
                <a:latin typeface="Arial" panose="020B0604020202020204" pitchFamily="34" charset="0"/>
                <a:cs typeface="Arial" panose="020B0604020202020204" pitchFamily="34" charset="0"/>
              </a:rPr>
              <a:t>ACHTUNG </a:t>
            </a:r>
          </a:p>
          <a:p>
            <a:pPr marL="0" indent="0">
              <a:lnSpc>
                <a:spcPct val="100000"/>
              </a:lnSpc>
              <a:buNone/>
            </a:pPr>
            <a:r>
              <a:rPr lang="de-CH" sz="1600" b="1" dirty="0">
                <a:latin typeface="Arial" panose="020B0604020202020204" pitchFamily="34" charset="0"/>
                <a:cs typeface="Arial" panose="020B0604020202020204" pitchFamily="34" charset="0"/>
              </a:rPr>
              <a:t>Nicht koranisch!</a:t>
            </a:r>
          </a:p>
          <a:p>
            <a:pPr marL="0" indent="0">
              <a:lnSpc>
                <a:spcPct val="100000"/>
              </a:lnSpc>
              <a:buNone/>
            </a:pPr>
            <a:endParaRPr lang="de-CH" sz="1300" b="1" dirty="0">
              <a:latin typeface="Arial" panose="020B0604020202020204" pitchFamily="34" charset="0"/>
              <a:cs typeface="Arial" panose="020B0604020202020204" pitchFamily="34" charset="0"/>
            </a:endParaRPr>
          </a:p>
          <a:p>
            <a:pPr marL="0" indent="0">
              <a:lnSpc>
                <a:spcPct val="100000"/>
              </a:lnSpc>
              <a:buNone/>
            </a:pPr>
            <a:r>
              <a:rPr lang="de-CH" sz="1300" b="1" dirty="0">
                <a:latin typeface="Arial" panose="020B0604020202020204" pitchFamily="34" charset="0"/>
                <a:cs typeface="Arial" panose="020B0604020202020204" pitchFamily="34" charset="0"/>
              </a:rPr>
              <a:t>Begründung</a:t>
            </a:r>
            <a:r>
              <a:rPr lang="de-CH" sz="1300" dirty="0">
                <a:latin typeface="Arial" panose="020B0604020202020204" pitchFamily="34" charset="0"/>
                <a:cs typeface="Arial" panose="020B0604020202020204" pitchFamily="34" charset="0"/>
              </a:rPr>
              <a:t>: Die derart </a:t>
            </a:r>
            <a:r>
              <a:rPr lang="de-CH" sz="1300" dirty="0" err="1">
                <a:latin typeface="Arial" panose="020B0604020202020204" pitchFamily="34" charset="0"/>
                <a:cs typeface="Arial" panose="020B0604020202020204" pitchFamily="34" charset="0"/>
              </a:rPr>
              <a:t>detailierte</a:t>
            </a:r>
            <a:r>
              <a:rPr lang="de-CH" sz="1300" dirty="0">
                <a:latin typeface="Arial" panose="020B0604020202020204" pitchFamily="34" charset="0"/>
                <a:cs typeface="Arial" panose="020B0604020202020204" pitchFamily="34" charset="0"/>
              </a:rPr>
              <a:t> Auslegung des Begriffs «</a:t>
            </a:r>
            <a:r>
              <a:rPr lang="de-CH" sz="1300" dirty="0" err="1">
                <a:latin typeface="Arial" panose="020B0604020202020204" pitchFamily="34" charset="0"/>
                <a:cs typeface="Arial" panose="020B0604020202020204" pitchFamily="34" charset="0"/>
              </a:rPr>
              <a:t>nusuz</a:t>
            </a:r>
            <a:r>
              <a:rPr lang="de-CH" sz="1300" dirty="0">
                <a:latin typeface="Arial" panose="020B0604020202020204" pitchFamily="34" charset="0"/>
                <a:cs typeface="Arial" panose="020B0604020202020204" pitchFamily="34" charset="0"/>
              </a:rPr>
              <a:t>» sei nicht erlaubt! Sei nicht gedeckt! Exegeten beziehen sich auf semantische Erklärungen und Hadithe! </a:t>
            </a:r>
          </a:p>
        </p:txBody>
      </p:sp>
    </p:spTree>
    <p:extLst>
      <p:ext uri="{BB962C8B-B14F-4D97-AF65-F5344CB8AC3E}">
        <p14:creationId xmlns:p14="http://schemas.microsoft.com/office/powerpoint/2010/main" val="98242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8E2301-A5FD-4602-A1ED-46F98B06C92F}"/>
              </a:ext>
            </a:extLst>
          </p:cNvPr>
          <p:cNvSpPr>
            <a:spLocks noGrp="1"/>
          </p:cNvSpPr>
          <p:nvPr>
            <p:ph type="title"/>
          </p:nvPr>
        </p:nvSpPr>
        <p:spPr>
          <a:xfrm>
            <a:off x="572493" y="238539"/>
            <a:ext cx="11047013" cy="1434415"/>
          </a:xfrm>
        </p:spPr>
        <p:txBody>
          <a:bodyPr anchor="b">
            <a:normAutofit/>
          </a:bodyPr>
          <a:lstStyle/>
          <a:p>
            <a:r>
              <a:rPr lang="de-CH" sz="7200"/>
              <a:t>Facts</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76899"/>
          </a:solidFill>
          <a:ln w="38100" cap="rnd">
            <a:solidFill>
              <a:srgbClr val="E768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A98C6356-C250-41AD-99F0-550EA34A9079}"/>
              </a:ext>
            </a:extLst>
          </p:cNvPr>
          <p:cNvPicPr>
            <a:picLocks noChangeAspect="1"/>
          </p:cNvPicPr>
          <p:nvPr/>
        </p:nvPicPr>
        <p:blipFill rotWithShape="1">
          <a:blip r:embed="rId2"/>
          <a:srcRect l="35394" r="2" b="2"/>
          <a:stretch/>
        </p:blipFill>
        <p:spPr>
          <a:xfrm>
            <a:off x="572492" y="2089604"/>
            <a:ext cx="3941064" cy="4096511"/>
          </a:xfrm>
          <a:prstGeom prst="rect">
            <a:avLst/>
          </a:prstGeom>
        </p:spPr>
      </p:pic>
      <p:sp>
        <p:nvSpPr>
          <p:cNvPr id="3" name="Inhaltsplatzhalter 2">
            <a:extLst>
              <a:ext uri="{FF2B5EF4-FFF2-40B4-BE49-F238E27FC236}">
                <a16:creationId xmlns:a16="http://schemas.microsoft.com/office/drawing/2014/main" id="{20556A66-C318-447F-BD77-11F74FA6A0ED}"/>
              </a:ext>
            </a:extLst>
          </p:cNvPr>
          <p:cNvSpPr>
            <a:spLocks noGrp="1"/>
          </p:cNvSpPr>
          <p:nvPr>
            <p:ph idx="1"/>
          </p:nvPr>
        </p:nvSpPr>
        <p:spPr>
          <a:xfrm>
            <a:off x="4905955" y="2071316"/>
            <a:ext cx="6713552" cy="4096511"/>
          </a:xfrm>
        </p:spPr>
        <p:txBody>
          <a:bodyPr anchor="t">
            <a:normAutofit/>
          </a:bodyPr>
          <a:lstStyle/>
          <a:p>
            <a:pPr>
              <a:lnSpc>
                <a:spcPct val="100000"/>
              </a:lnSpc>
            </a:pPr>
            <a:r>
              <a:rPr lang="de-CH" sz="2400" dirty="0">
                <a:latin typeface="Arial" panose="020B0604020202020204" pitchFamily="34" charset="0"/>
                <a:cs typeface="Arial" panose="020B0604020202020204" pitchFamily="34" charset="0"/>
              </a:rPr>
              <a:t>Der Koran gibt an, dass das Wesen des einen Geschlechts ohne des anderen nicht denkbar ist (der Vergleich von Tag und Nacht – 92:1-3) </a:t>
            </a:r>
          </a:p>
          <a:p>
            <a:pPr marL="0" indent="0">
              <a:lnSpc>
                <a:spcPct val="100000"/>
              </a:lnSpc>
              <a:buNone/>
            </a:pPr>
            <a:r>
              <a:rPr lang="de-CH" sz="2400" b="1" dirty="0">
                <a:latin typeface="Arial" panose="020B0604020202020204" pitchFamily="34" charset="0"/>
                <a:cs typeface="Arial" panose="020B0604020202020204" pitchFamily="34" charset="0"/>
                <a:sym typeface="Wingdings" panose="05000000000000000000" pitchFamily="2" charset="2"/>
              </a:rPr>
              <a:t> #Wir_brauchen_einander</a:t>
            </a:r>
            <a:endParaRPr lang="de-CH" sz="2400" b="1" dirty="0">
              <a:latin typeface="Arial" panose="020B0604020202020204" pitchFamily="34" charset="0"/>
              <a:cs typeface="Arial" panose="020B0604020202020204" pitchFamily="34" charset="0"/>
            </a:endParaRPr>
          </a:p>
          <a:p>
            <a:pPr marL="0" indent="0">
              <a:lnSpc>
                <a:spcPct val="100000"/>
              </a:lnSpc>
              <a:buNone/>
            </a:pPr>
            <a:endParaRPr lang="de-CH" sz="2400" dirty="0">
              <a:latin typeface="Arial" panose="020B0604020202020204" pitchFamily="34" charset="0"/>
              <a:cs typeface="Arial" panose="020B0604020202020204" pitchFamily="34" charset="0"/>
            </a:endParaRPr>
          </a:p>
          <a:p>
            <a:pPr marL="0" indent="0">
              <a:lnSpc>
                <a:spcPct val="100000"/>
              </a:lnSpc>
              <a:buNone/>
            </a:pPr>
            <a:r>
              <a:rPr lang="de-CH" sz="2400" b="1" dirty="0">
                <a:latin typeface="Arial" panose="020B0604020202020204" pitchFamily="34" charset="0"/>
                <a:cs typeface="Arial" panose="020B0604020202020204" pitchFamily="34" charset="0"/>
              </a:rPr>
              <a:t>Fragestellung</a:t>
            </a:r>
            <a:r>
              <a:rPr lang="de-CH" sz="2400" dirty="0">
                <a:latin typeface="Arial" panose="020B0604020202020204" pitchFamily="34" charset="0"/>
                <a:cs typeface="Arial" panose="020B0604020202020204" pitchFamily="34" charset="0"/>
              </a:rPr>
              <a:t>: Wie können wir aufgrund dieser Tatsache (das gegenseitige Brauchen) nun endlich Gleichberechtigung erlangen? </a:t>
            </a:r>
          </a:p>
        </p:txBody>
      </p:sp>
    </p:spTree>
    <p:extLst>
      <p:ext uri="{BB962C8B-B14F-4D97-AF65-F5344CB8AC3E}">
        <p14:creationId xmlns:p14="http://schemas.microsoft.com/office/powerpoint/2010/main" val="185019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EEB74-AF55-4443-A591-A247925002DC}"/>
              </a:ext>
            </a:extLst>
          </p:cNvPr>
          <p:cNvSpPr>
            <a:spLocks noGrp="1"/>
          </p:cNvSpPr>
          <p:nvPr>
            <p:ph type="title"/>
          </p:nvPr>
        </p:nvSpPr>
        <p:spPr/>
        <p:txBody>
          <a:bodyPr/>
          <a:lstStyle/>
          <a:p>
            <a:r>
              <a:rPr lang="de-CH" sz="4800" b="1" dirty="0" err="1">
                <a:cs typeface="Arial" panose="020B0604020202020204" pitchFamily="34" charset="0"/>
                <a:sym typeface="Wingdings" panose="05000000000000000000" pitchFamily="2" charset="2"/>
              </a:rPr>
              <a:t>Wa-dribuhunna</a:t>
            </a:r>
            <a:r>
              <a:rPr lang="de-CH" sz="4800" b="1" dirty="0">
                <a:cs typeface="Arial" panose="020B0604020202020204" pitchFamily="34" charset="0"/>
                <a:sym typeface="Wingdings" panose="05000000000000000000" pitchFamily="2" charset="2"/>
              </a:rPr>
              <a:t>/ </a:t>
            </a:r>
            <a:r>
              <a:rPr lang="de-CH" sz="4800" b="1" dirty="0" err="1">
                <a:cs typeface="Arial" panose="020B0604020202020204" pitchFamily="34" charset="0"/>
                <a:sym typeface="Wingdings" panose="05000000000000000000" pitchFamily="2" charset="2"/>
              </a:rPr>
              <a:t>daraba</a:t>
            </a:r>
            <a:endParaRPr lang="de-CH" dirty="0"/>
          </a:p>
        </p:txBody>
      </p:sp>
      <p:sp>
        <p:nvSpPr>
          <p:cNvPr id="3" name="Inhaltsplatzhalter 2">
            <a:extLst>
              <a:ext uri="{FF2B5EF4-FFF2-40B4-BE49-F238E27FC236}">
                <a16:creationId xmlns:a16="http://schemas.microsoft.com/office/drawing/2014/main" id="{DD24A5B5-286B-4C77-9869-AD84212345AA}"/>
              </a:ext>
            </a:extLst>
          </p:cNvPr>
          <p:cNvSpPr>
            <a:spLocks noGrp="1"/>
          </p:cNvSpPr>
          <p:nvPr>
            <p:ph idx="1"/>
          </p:nvPr>
        </p:nvSpPr>
        <p:spPr/>
        <p:txBody>
          <a:bodyPr>
            <a:normAutofit fontScale="77500" lnSpcReduction="20000"/>
          </a:bodyPr>
          <a:lstStyle/>
          <a:p>
            <a:r>
              <a:rPr lang="de-CH" b="1" dirty="0" err="1">
                <a:latin typeface="Arial" panose="020B0604020202020204" pitchFamily="34" charset="0"/>
                <a:cs typeface="Arial" panose="020B0604020202020204" pitchFamily="34" charset="0"/>
              </a:rPr>
              <a:t>fa</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izuhunna</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wa-hguruhunna</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fi</a:t>
            </a:r>
            <a:r>
              <a:rPr lang="de-CH" b="1" dirty="0">
                <a:latin typeface="Arial" panose="020B0604020202020204" pitchFamily="34" charset="0"/>
                <a:cs typeface="Arial" panose="020B0604020202020204" pitchFamily="34" charset="0"/>
              </a:rPr>
              <a:t>-l-</a:t>
            </a:r>
            <a:r>
              <a:rPr lang="de-CH" b="1" dirty="0" err="1">
                <a:latin typeface="Arial" panose="020B0604020202020204" pitchFamily="34" charset="0"/>
                <a:cs typeface="Arial" panose="020B0604020202020204" pitchFamily="34" charset="0"/>
              </a:rPr>
              <a:t>madagi</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wa-dribuhunna</a:t>
            </a:r>
            <a:r>
              <a:rPr lang="de-CH" b="1" dirty="0">
                <a:latin typeface="Arial" panose="020B0604020202020204" pitchFamily="34" charset="0"/>
                <a:cs typeface="Arial" panose="020B0604020202020204" pitchFamily="34" charset="0"/>
              </a:rPr>
              <a:t> </a:t>
            </a:r>
          </a:p>
          <a:p>
            <a:pPr marL="0" indent="0">
              <a:buNone/>
            </a:pPr>
            <a:r>
              <a:rPr lang="de-CH" dirty="0">
                <a:latin typeface="Arial" panose="020B0604020202020204" pitchFamily="34" charset="0"/>
                <a:cs typeface="Arial" panose="020B0604020202020204" pitchFamily="34" charset="0"/>
              </a:rPr>
              <a:t>(Ermahnt sie und meidet sie im Ehebett und schlagt sie.) </a:t>
            </a:r>
          </a:p>
          <a:p>
            <a:pPr marL="0" indent="0">
              <a:buNone/>
            </a:pPr>
            <a:endParaRPr lang="de-CH" dirty="0">
              <a:latin typeface="Arial" panose="020B0604020202020204" pitchFamily="34" charset="0"/>
              <a:cs typeface="Arial" panose="020B0604020202020204" pitchFamily="34" charset="0"/>
            </a:endParaRPr>
          </a:p>
          <a:p>
            <a:pPr>
              <a:buFontTx/>
              <a:buChar char="-"/>
            </a:pPr>
            <a:r>
              <a:rPr lang="de-CH" dirty="0">
                <a:latin typeface="Arial" panose="020B0604020202020204" pitchFamily="34" charset="0"/>
                <a:cs typeface="Arial" panose="020B0604020202020204" pitchFamily="34" charset="0"/>
              </a:rPr>
              <a:t>Ermahnen sei verbal zu verstehen</a:t>
            </a:r>
          </a:p>
          <a:p>
            <a:pPr>
              <a:buFontTx/>
              <a:buChar char="-"/>
            </a:pPr>
            <a:r>
              <a:rPr lang="de-CH" dirty="0">
                <a:latin typeface="Arial" panose="020B0604020202020204" pitchFamily="34" charset="0"/>
                <a:cs typeface="Arial" panose="020B0604020202020204" pitchFamily="34" charset="0"/>
              </a:rPr>
              <a:t>Ermahnen beziehe sich auf die Gottesfurch und Frömmigkeit</a:t>
            </a:r>
          </a:p>
          <a:p>
            <a:pPr marL="0" indent="0">
              <a:buNone/>
            </a:pPr>
            <a:endParaRPr lang="de-CH" dirty="0">
              <a:latin typeface="Arial" panose="020B0604020202020204" pitchFamily="34" charset="0"/>
              <a:cs typeface="Arial" panose="020B0604020202020204" pitchFamily="34" charset="0"/>
            </a:endParaRPr>
          </a:p>
          <a:p>
            <a:pPr marL="0" indent="0">
              <a:buNone/>
            </a:pPr>
            <a:r>
              <a:rPr lang="de-CH" dirty="0" err="1">
                <a:latin typeface="Arial" panose="020B0604020202020204" pitchFamily="34" charset="0"/>
                <a:cs typeface="Arial" panose="020B0604020202020204" pitchFamily="34" charset="0"/>
              </a:rPr>
              <a:t>Qusayri</a:t>
            </a:r>
            <a:r>
              <a:rPr lang="de-CH" dirty="0">
                <a:latin typeface="Arial" panose="020B0604020202020204" pitchFamily="34" charset="0"/>
                <a:cs typeface="Arial" panose="020B0604020202020204" pitchFamily="34" charset="0"/>
              </a:rPr>
              <a:t> meint, dass das Ermahnen am stärksten empfohlen wird, damit das Schlagen im Idealfall nicht stattfindet. </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Danach Meidung des Ehebettes…</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Danach Scheidung</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60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3C01C0-A21E-4291-9780-A26FCD2EB6E8}"/>
              </a:ext>
            </a:extLst>
          </p:cNvPr>
          <p:cNvSpPr>
            <a:spLocks noGrp="1"/>
          </p:cNvSpPr>
          <p:nvPr>
            <p:ph type="title"/>
          </p:nvPr>
        </p:nvSpPr>
        <p:spPr>
          <a:xfrm>
            <a:off x="5297762" y="329184"/>
            <a:ext cx="6251110" cy="1783080"/>
          </a:xfrm>
        </p:spPr>
        <p:txBody>
          <a:bodyPr anchor="b">
            <a:normAutofit/>
          </a:bodyPr>
          <a:lstStyle/>
          <a:p>
            <a:pPr>
              <a:lnSpc>
                <a:spcPct val="90000"/>
              </a:lnSpc>
            </a:pPr>
            <a:r>
              <a:rPr lang="de-CH" sz="4500"/>
              <a:t>Tabaris Vorstellungen von Züchtigung</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9D7059"/>
          </a:solidFill>
          <a:ln w="38100" cap="rnd">
            <a:solidFill>
              <a:srgbClr val="9D705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34E3560-0CFE-4533-AA39-C070D2099D3D}"/>
              </a:ext>
            </a:extLst>
          </p:cNvPr>
          <p:cNvSpPr>
            <a:spLocks noGrp="1"/>
          </p:cNvSpPr>
          <p:nvPr>
            <p:ph idx="1"/>
          </p:nvPr>
        </p:nvSpPr>
        <p:spPr>
          <a:xfrm>
            <a:off x="5297762" y="2706624"/>
            <a:ext cx="6251110" cy="3483864"/>
          </a:xfrm>
        </p:spPr>
        <p:txBody>
          <a:bodyPr>
            <a:normAutofit fontScale="77500" lnSpcReduction="20000"/>
          </a:bodyPr>
          <a:lstStyle/>
          <a:p>
            <a:r>
              <a:rPr lang="en-US" b="1" dirty="0">
                <a:latin typeface="Arial" panose="020B0604020202020204" pitchFamily="34" charset="0"/>
                <a:cs typeface="Arial" panose="020B0604020202020204" pitchFamily="34" charset="0"/>
              </a:rPr>
              <a:t>Tabari </a:t>
            </a:r>
            <a:r>
              <a:rPr lang="en-US" b="1" dirty="0" err="1">
                <a:latin typeface="Arial" panose="020B0604020202020204" pitchFamily="34" charset="0"/>
                <a:cs typeface="Arial" panose="020B0604020202020204" pitchFamily="34" charset="0"/>
              </a:rPr>
              <a:t>zur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Wortwurzel</a:t>
            </a:r>
            <a:r>
              <a:rPr lang="en-US" b="1" dirty="0">
                <a:latin typeface="Arial" panose="020B0604020202020204" pitchFamily="34" charset="0"/>
                <a:cs typeface="Arial" panose="020B0604020202020204" pitchFamily="34" charset="0"/>
              </a:rPr>
              <a:t> h-g-r </a:t>
            </a:r>
          </a:p>
          <a:p>
            <a:pPr marL="0" indent="0">
              <a:buNone/>
            </a:pPr>
            <a:r>
              <a:rPr lang="en-US" dirty="0" err="1">
                <a:latin typeface="Arial" panose="020B0604020202020204" pitchFamily="34" charset="0"/>
                <a:cs typeface="Arial" panose="020B0604020202020204" pitchFamily="34" charset="0"/>
              </a:rPr>
              <a:t>Liesse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arab</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Higar</a:t>
            </a:r>
            <a:r>
              <a:rPr lang="en-US" dirty="0">
                <a:latin typeface="Arial" panose="020B0604020202020204" pitchFamily="34" charset="0"/>
                <a:cs typeface="Arial" panose="020B0604020202020204" pitchFamily="34" charset="0"/>
              </a:rPr>
              <a:t> also </a:t>
            </a:r>
            <a:r>
              <a:rPr lang="en-US" dirty="0" err="1">
                <a:latin typeface="Arial" panose="020B0604020202020204" pitchFamily="34" charset="0"/>
                <a:cs typeface="Arial" panose="020B0604020202020204" pitchFamily="34" charset="0"/>
              </a:rPr>
              <a:t>Seil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ableiten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welchem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Kamele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angebunden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wurden</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Man </a:t>
            </a:r>
            <a:r>
              <a:rPr lang="en-US" dirty="0" err="1">
                <a:latin typeface="Arial" panose="020B0604020202020204" pitchFamily="34" charset="0"/>
                <a:cs typeface="Arial" panose="020B0604020202020204" pitchFamily="34" charset="0"/>
              </a:rPr>
              <a:t>möge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ungehorsame</a:t>
            </a:r>
            <a:r>
              <a:rPr lang="en-US" dirty="0">
                <a:latin typeface="Arial" panose="020B0604020202020204" pitchFamily="34" charset="0"/>
                <a:cs typeface="Arial" panose="020B0604020202020204" pitchFamily="34" charset="0"/>
              </a:rPr>
              <a:t> Frau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Leine</a:t>
            </a:r>
            <a:r>
              <a:rPr lang="en-US" dirty="0">
                <a:latin typeface="Arial" panose="020B0604020202020204" pitchFamily="34" charset="0"/>
                <a:cs typeface="Arial" panose="020B0604020202020204" pitchFamily="34" charset="0"/>
              </a:rPr>
              <a:t> an </a:t>
            </a:r>
            <a:r>
              <a:rPr lang="en-US" dirty="0" err="1">
                <a:latin typeface="Arial" panose="020B0604020202020204" pitchFamily="34" charset="0"/>
                <a:cs typeface="Arial" panose="020B0604020202020204" pitchFamily="34" charset="0"/>
              </a:rPr>
              <a:t>ihr</a:t>
            </a:r>
            <a:r>
              <a:rPr lang="en-US" dirty="0">
                <a:latin typeface="Arial" panose="020B0604020202020204" pitchFamily="34" charset="0"/>
                <a:cs typeface="Arial" panose="020B0604020202020204" pitchFamily="34" charset="0"/>
              </a:rPr>
              <a:t> Bett in </a:t>
            </a:r>
            <a:r>
              <a:rPr lang="en-US" dirty="0" err="1">
                <a:latin typeface="Arial" panose="020B0604020202020204" pitchFamily="34" charset="0"/>
                <a:cs typeface="Arial" panose="020B0604020202020204" pitchFamily="34" charset="0"/>
              </a:rPr>
              <a:t>ihrem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Schlafzimmer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fesseln</a:t>
            </a: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a:latin typeface="Arial" panose="020B0604020202020204" pitchFamily="34" charset="0"/>
                <a:cs typeface="Arial" panose="020B0604020202020204" pitchFamily="34" charset="0"/>
                <a:sym typeface="Wingdings" panose="05000000000000000000" pitchFamily="2" charset="2"/>
              </a:rPr>
              <a:t>Viele</a:t>
            </a: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a:latin typeface="Arial" panose="020B0604020202020204" pitchFamily="34" charset="0"/>
                <a:cs typeface="Arial" panose="020B0604020202020204" pitchFamily="34" charset="0"/>
                <a:sym typeface="Wingdings" panose="05000000000000000000" pitchFamily="2" charset="2"/>
              </a:rPr>
              <a:t>Exegeten</a:t>
            </a: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a:latin typeface="Arial" panose="020B0604020202020204" pitchFamily="34" charset="0"/>
                <a:cs typeface="Arial" panose="020B0604020202020204" pitchFamily="34" charset="0"/>
                <a:sym typeface="Wingdings" panose="05000000000000000000" pitchFamily="2" charset="2"/>
              </a:rPr>
              <a:t>darunter</a:t>
            </a: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a:latin typeface="Arial" panose="020B0604020202020204" pitchFamily="34" charset="0"/>
                <a:cs typeface="Arial" panose="020B0604020202020204" pitchFamily="34" charset="0"/>
                <a:sym typeface="Wingdings" panose="05000000000000000000" pitchFamily="2" charset="2"/>
              </a:rPr>
              <a:t>z.B.</a:t>
            </a:r>
            <a:r>
              <a:rPr lang="en-US" dirty="0">
                <a:latin typeface="Arial" panose="020B0604020202020204" pitchFamily="34" charset="0"/>
                <a:cs typeface="Arial" panose="020B0604020202020204" pitchFamily="34" charset="0"/>
                <a:sym typeface="Wingdings" panose="05000000000000000000" pitchFamily="2" charset="2"/>
              </a:rPr>
              <a:t> al-Arabi </a:t>
            </a:r>
            <a:r>
              <a:rPr lang="en-US" dirty="0" err="1">
                <a:latin typeface="Arial" panose="020B0604020202020204" pitchFamily="34" charset="0"/>
                <a:cs typeface="Arial" panose="020B0604020202020204" pitchFamily="34" charset="0"/>
                <a:sym typeface="Wingdings" panose="05000000000000000000" pitchFamily="2" charset="2"/>
              </a:rPr>
              <a:t>sind</a:t>
            </a: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a:latin typeface="Arial" panose="020B0604020202020204" pitchFamily="34" charset="0"/>
                <a:cs typeface="Arial" panose="020B0604020202020204" pitchFamily="34" charset="0"/>
                <a:sym typeface="Wingdings" panose="05000000000000000000" pitchFamily="2" charset="2"/>
              </a:rPr>
              <a:t>mit</a:t>
            </a: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a:latin typeface="Arial" panose="020B0604020202020204" pitchFamily="34" charset="0"/>
                <a:cs typeface="Arial" panose="020B0604020202020204" pitchFamily="34" charset="0"/>
                <a:sym typeface="Wingdings" panose="05000000000000000000" pitchFamily="2" charset="2"/>
              </a:rPr>
              <a:t>dieser</a:t>
            </a:r>
            <a:r>
              <a:rPr lang="en-US" dirty="0">
                <a:latin typeface="Arial" panose="020B0604020202020204" pitchFamily="34" charset="0"/>
                <a:cs typeface="Arial" panose="020B0604020202020204" pitchFamily="34" charset="0"/>
                <a:sym typeface="Wingdings" panose="05000000000000000000" pitchFamily="2" charset="2"/>
              </a:rPr>
              <a:t> </a:t>
            </a:r>
            <a:r>
              <a:rPr lang="en-US" dirty="0" err="1">
                <a:latin typeface="Arial" panose="020B0604020202020204" pitchFamily="34" charset="0"/>
                <a:cs typeface="Arial" panose="020B0604020202020204" pitchFamily="34" charset="0"/>
                <a:sym typeface="Wingdings" panose="05000000000000000000" pitchFamily="2" charset="2"/>
              </a:rPr>
              <a:t>Auslegung</a:t>
            </a:r>
            <a:r>
              <a:rPr lang="en-US" dirty="0">
                <a:latin typeface="Arial" panose="020B0604020202020204" pitchFamily="34" charset="0"/>
                <a:cs typeface="Arial" panose="020B0604020202020204" pitchFamily="34" charset="0"/>
                <a:sym typeface="Wingdings" panose="05000000000000000000" pitchFamily="2" charset="2"/>
              </a:rPr>
              <a:t> NICHT </a:t>
            </a:r>
            <a:r>
              <a:rPr lang="en-US" dirty="0" err="1">
                <a:latin typeface="Arial" panose="020B0604020202020204" pitchFamily="34" charset="0"/>
                <a:cs typeface="Arial" panose="020B0604020202020204" pitchFamily="34" charset="0"/>
                <a:sym typeface="Wingdings" panose="05000000000000000000" pitchFamily="2" charset="2"/>
              </a:rPr>
              <a:t>einverstanden</a:t>
            </a:r>
            <a:r>
              <a:rPr lang="en-US" dirty="0">
                <a:latin typeface="Arial" panose="020B0604020202020204" pitchFamily="34" charset="0"/>
                <a:cs typeface="Arial" panose="020B0604020202020204" pitchFamily="34" charset="0"/>
                <a:sym typeface="Wingdings" panose="05000000000000000000" pitchFamily="2" charset="2"/>
              </a:rPr>
              <a:t>. </a:t>
            </a:r>
            <a:r>
              <a:rPr lang="en-US" dirty="0">
                <a:latin typeface="Arial" panose="020B0604020202020204" pitchFamily="34" charset="0"/>
                <a:cs typeface="Arial" panose="020B0604020202020204" pitchFamily="34" charset="0"/>
              </a:rPr>
              <a:t> </a:t>
            </a:r>
          </a:p>
        </p:txBody>
      </p:sp>
      <p:pic>
        <p:nvPicPr>
          <p:cNvPr id="4" name="Inhaltsplatzhalter 3">
            <a:extLst>
              <a:ext uri="{FF2B5EF4-FFF2-40B4-BE49-F238E27FC236}">
                <a16:creationId xmlns:a16="http://schemas.microsoft.com/office/drawing/2014/main" id="{EDA2CC8E-D634-4A83-BA8F-B459DE21F089}"/>
              </a:ext>
            </a:extLst>
          </p:cNvPr>
          <p:cNvPicPr>
            <a:picLocks noChangeAspect="1"/>
          </p:cNvPicPr>
          <p:nvPr/>
        </p:nvPicPr>
        <p:blipFill rotWithShape="1">
          <a:blip r:embed="rId3"/>
          <a:srcRect t="201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85021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AD020B-8D23-4404-A51A-10012067AE6C}"/>
              </a:ext>
            </a:extLst>
          </p:cNvPr>
          <p:cNvSpPr>
            <a:spLocks noGrp="1"/>
          </p:cNvSpPr>
          <p:nvPr>
            <p:ph type="title"/>
          </p:nvPr>
        </p:nvSpPr>
        <p:spPr>
          <a:xfrm>
            <a:off x="576072" y="238539"/>
            <a:ext cx="11018520" cy="1434415"/>
          </a:xfrm>
        </p:spPr>
        <p:txBody>
          <a:bodyPr anchor="b">
            <a:normAutofit/>
          </a:bodyPr>
          <a:lstStyle/>
          <a:p>
            <a:pPr>
              <a:lnSpc>
                <a:spcPct val="90000"/>
              </a:lnSpc>
            </a:pPr>
            <a:r>
              <a:rPr lang="de-CH" sz="5000"/>
              <a:t>Was machen die Männer daraus?</a:t>
            </a:r>
          </a:p>
        </p:txBody>
      </p:sp>
      <p:sp>
        <p:nvSpPr>
          <p:cNvPr id="2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F258"/>
          </a:solidFill>
          <a:ln w="38100" cap="rnd">
            <a:solidFill>
              <a:srgbClr val="FDF25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AE8BDD1-F113-4961-B4F9-A548E457B697}"/>
              </a:ext>
            </a:extLst>
          </p:cNvPr>
          <p:cNvSpPr>
            <a:spLocks noGrp="1"/>
          </p:cNvSpPr>
          <p:nvPr>
            <p:ph idx="1"/>
          </p:nvPr>
        </p:nvSpPr>
        <p:spPr>
          <a:xfrm>
            <a:off x="572493" y="2071316"/>
            <a:ext cx="6713552" cy="4119172"/>
          </a:xfrm>
        </p:spPr>
        <p:txBody>
          <a:bodyPr anchor="t">
            <a:normAutofit/>
          </a:bodyPr>
          <a:lstStyle/>
          <a:p>
            <a:pPr>
              <a:lnSpc>
                <a:spcPct val="100000"/>
              </a:lnSpc>
            </a:pPr>
            <a:r>
              <a:rPr lang="de-CH" sz="2000" b="1" dirty="0">
                <a:latin typeface="Arial" panose="020B0604020202020204" pitchFamily="34" charset="0"/>
                <a:cs typeface="Arial" panose="020B0604020202020204" pitchFamily="34" charset="0"/>
              </a:rPr>
              <a:t>Konsens finden zum Thema Züchtigungsrecht </a:t>
            </a:r>
            <a:r>
              <a:rPr lang="de-CH" sz="2000" dirty="0">
                <a:latin typeface="Arial" panose="020B0604020202020204" pitchFamily="34" charset="0"/>
                <a:cs typeface="Arial" panose="020B0604020202020204" pitchFamily="34" charset="0"/>
              </a:rPr>
              <a:t>(obwohl die Zeit der </a:t>
            </a:r>
            <a:r>
              <a:rPr lang="de-CH" sz="2000" dirty="0" err="1">
                <a:latin typeface="Arial" panose="020B0604020202020204" pitchFamily="34" charset="0"/>
                <a:cs typeface="Arial" panose="020B0604020202020204" pitchFamily="34" charset="0"/>
              </a:rPr>
              <a:t>Dschahiliya</a:t>
            </a:r>
            <a:r>
              <a:rPr lang="de-CH" sz="2000" dirty="0">
                <a:latin typeface="Arial" panose="020B0604020202020204" pitchFamily="34" charset="0"/>
                <a:cs typeface="Arial" panose="020B0604020202020204" pitchFamily="34" charset="0"/>
              </a:rPr>
              <a:t>, also Unwissenheit aufgehoben durch Propheten) </a:t>
            </a:r>
          </a:p>
          <a:p>
            <a:pPr>
              <a:lnSpc>
                <a:spcPct val="100000"/>
              </a:lnSpc>
            </a:pPr>
            <a:r>
              <a:rPr lang="de-CH" sz="2000" b="1" dirty="0">
                <a:latin typeface="Arial" panose="020B0604020202020204" pitchFamily="34" charset="0"/>
                <a:cs typeface="Arial" panose="020B0604020202020204" pitchFamily="34" charset="0"/>
              </a:rPr>
              <a:t>Zusammenkunft, um Schlagen zu spezifizieren </a:t>
            </a:r>
            <a:r>
              <a:rPr lang="de-CH" sz="2000" dirty="0">
                <a:latin typeface="Arial" panose="020B0604020202020204" pitchFamily="34" charset="0"/>
                <a:cs typeface="Arial" panose="020B0604020202020204" pitchFamily="34" charset="0"/>
              </a:rPr>
              <a:t>(statt abzuschaffen!)</a:t>
            </a:r>
          </a:p>
          <a:p>
            <a:pPr>
              <a:lnSpc>
                <a:spcPct val="100000"/>
              </a:lnSpc>
            </a:pPr>
            <a:r>
              <a:rPr lang="de-CH" sz="2000" b="1" dirty="0">
                <a:latin typeface="Arial" panose="020B0604020202020204" pitchFamily="34" charset="0"/>
                <a:cs typeface="Arial" panose="020B0604020202020204" pitchFamily="34" charset="0"/>
              </a:rPr>
              <a:t>Diskussion über die Gegenstände</a:t>
            </a:r>
            <a:r>
              <a:rPr lang="de-CH" sz="2000" dirty="0">
                <a:latin typeface="Arial" panose="020B0604020202020204" pitchFamily="34" charset="0"/>
                <a:cs typeface="Arial" panose="020B0604020202020204" pitchFamily="34" charset="0"/>
              </a:rPr>
              <a:t>, welche zur Züchtigung genützt werden dürfen (Peitsche bis Tuch!) </a:t>
            </a:r>
          </a:p>
          <a:p>
            <a:pPr>
              <a:lnSpc>
                <a:spcPct val="100000"/>
              </a:lnSpc>
            </a:pPr>
            <a:r>
              <a:rPr lang="de-CH" sz="2000" b="1" dirty="0">
                <a:latin typeface="Arial" panose="020B0604020202020204" pitchFamily="34" charset="0"/>
                <a:cs typeface="Arial" panose="020B0604020202020204" pitchFamily="34" charset="0"/>
              </a:rPr>
              <a:t>Einigung darüber, dass keine Spuren hinterlassen</a:t>
            </a:r>
            <a:r>
              <a:rPr lang="de-CH" sz="2000" dirty="0">
                <a:latin typeface="Arial" panose="020B0604020202020204" pitchFamily="34" charset="0"/>
                <a:cs typeface="Arial" panose="020B0604020202020204" pitchFamily="34" charset="0"/>
              </a:rPr>
              <a:t> (also keine Blutergüsse usw.) </a:t>
            </a:r>
          </a:p>
          <a:p>
            <a:pPr marL="0" indent="0">
              <a:lnSpc>
                <a:spcPct val="100000"/>
              </a:lnSpc>
              <a:buNone/>
            </a:pPr>
            <a:r>
              <a:rPr lang="de-CH" sz="2000" b="1" dirty="0">
                <a:latin typeface="Arial" panose="020B0604020202020204" pitchFamily="34" charset="0"/>
                <a:cs typeface="Arial" panose="020B0604020202020204" pitchFamily="34" charset="0"/>
              </a:rPr>
              <a:t>+ (BEWUSSTES) AUSBLENDEN DER SUNNA DES PROPHETEN </a:t>
            </a:r>
          </a:p>
        </p:txBody>
      </p:sp>
      <p:pic>
        <p:nvPicPr>
          <p:cNvPr id="5" name="Grafik 4">
            <a:extLst>
              <a:ext uri="{FF2B5EF4-FFF2-40B4-BE49-F238E27FC236}">
                <a16:creationId xmlns:a16="http://schemas.microsoft.com/office/drawing/2014/main" id="{87D6481C-EDF3-4FC3-BD4D-1410C0AF91E5}"/>
              </a:ext>
            </a:extLst>
          </p:cNvPr>
          <p:cNvPicPr>
            <a:picLocks noChangeAspect="1"/>
          </p:cNvPicPr>
          <p:nvPr/>
        </p:nvPicPr>
        <p:blipFill rotWithShape="1">
          <a:blip r:embed="rId3"/>
          <a:srcRect r="3794" b="-1"/>
          <a:stretch/>
        </p:blipFill>
        <p:spPr>
          <a:xfrm>
            <a:off x="7675658" y="2093976"/>
            <a:ext cx="3941064" cy="4096512"/>
          </a:xfrm>
          <a:prstGeom prst="rect">
            <a:avLst/>
          </a:prstGeom>
        </p:spPr>
      </p:pic>
    </p:spTree>
    <p:extLst>
      <p:ext uri="{BB962C8B-B14F-4D97-AF65-F5344CB8AC3E}">
        <p14:creationId xmlns:p14="http://schemas.microsoft.com/office/powerpoint/2010/main" val="214718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4CB2E-5DB7-4790-92FC-77F9F8ADE098}"/>
              </a:ext>
            </a:extLst>
          </p:cNvPr>
          <p:cNvSpPr>
            <a:spLocks noGrp="1"/>
          </p:cNvSpPr>
          <p:nvPr>
            <p:ph type="title"/>
          </p:nvPr>
        </p:nvSpPr>
        <p:spPr/>
        <p:txBody>
          <a:bodyPr/>
          <a:lstStyle/>
          <a:p>
            <a:r>
              <a:rPr lang="de-CH" dirty="0"/>
              <a:t>Warum eigentlich?</a:t>
            </a:r>
          </a:p>
        </p:txBody>
      </p:sp>
      <p:sp>
        <p:nvSpPr>
          <p:cNvPr id="3" name="Inhaltsplatzhalter 2">
            <a:extLst>
              <a:ext uri="{FF2B5EF4-FFF2-40B4-BE49-F238E27FC236}">
                <a16:creationId xmlns:a16="http://schemas.microsoft.com/office/drawing/2014/main" id="{C4E63104-0C05-4129-A169-EDEBD3481C96}"/>
              </a:ext>
            </a:extLst>
          </p:cNvPr>
          <p:cNvSpPr>
            <a:spLocks noGrp="1"/>
          </p:cNvSpPr>
          <p:nvPr>
            <p:ph idx="1"/>
          </p:nvPr>
        </p:nvSpPr>
        <p:spPr/>
        <p:txBody>
          <a:bodyPr>
            <a:normAutofit/>
          </a:bodyPr>
          <a:lstStyle/>
          <a:p>
            <a:r>
              <a:rPr lang="de-CH" dirty="0">
                <a:latin typeface="Arial" panose="020B0604020202020204" pitchFamily="34" charset="0"/>
                <a:cs typeface="Arial" panose="020B0604020202020204" pitchFamily="34" charset="0"/>
              </a:rPr>
              <a:t>Frau Dr. Seker schildert auf S. 129, dass die </a:t>
            </a:r>
            <a:r>
              <a:rPr lang="de-CH" b="1" dirty="0" err="1">
                <a:latin typeface="Arial" panose="020B0604020202020204" pitchFamily="34" charset="0"/>
                <a:cs typeface="Arial" panose="020B0604020202020204" pitchFamily="34" charset="0"/>
              </a:rPr>
              <a:t>fuqaha</a:t>
            </a:r>
            <a:r>
              <a:rPr lang="de-CH" dirty="0">
                <a:latin typeface="Arial" panose="020B0604020202020204" pitchFamily="34" charset="0"/>
                <a:cs typeface="Arial" panose="020B0604020202020204" pitchFamily="34" charset="0"/>
              </a:rPr>
              <a:t> (die Rechtsgelehrten) der Ort für Verhandlungen über die juristische Regelung des Geschlechterverhältnisses sei, weil die exegetische Literatur weniger normativ sei als die juristische. </a:t>
            </a:r>
          </a:p>
          <a:p>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Also braucht es mehr Frauen, die sich mit </a:t>
            </a:r>
            <a:r>
              <a:rPr lang="de-CH" dirty="0" err="1">
                <a:latin typeface="Arial" panose="020B0604020202020204" pitchFamily="34" charset="0"/>
                <a:cs typeface="Arial" panose="020B0604020202020204" pitchFamily="34" charset="0"/>
              </a:rPr>
              <a:t>fiqh</a:t>
            </a:r>
            <a:r>
              <a:rPr lang="de-CH" dirty="0">
                <a:latin typeface="Arial" panose="020B0604020202020204" pitchFamily="34" charset="0"/>
                <a:cs typeface="Arial" panose="020B0604020202020204" pitchFamily="34" charset="0"/>
              </a:rPr>
              <a:t> beschäftigen oder eben </a:t>
            </a:r>
            <a:r>
              <a:rPr lang="de-CH" dirty="0" err="1">
                <a:latin typeface="Arial" panose="020B0604020202020204" pitchFamily="34" charset="0"/>
                <a:cs typeface="Arial" panose="020B0604020202020204" pitchFamily="34" charset="0"/>
              </a:rPr>
              <a:t>fuqaha’s</a:t>
            </a:r>
            <a:r>
              <a:rPr lang="de-CH" dirty="0">
                <a:latin typeface="Arial" panose="020B0604020202020204" pitchFamily="34" charset="0"/>
                <a:cs typeface="Arial" panose="020B0604020202020204" pitchFamily="34" charset="0"/>
              </a:rPr>
              <a:t> die </a:t>
            </a:r>
            <a:r>
              <a:rPr lang="de-CH" dirty="0" err="1">
                <a:latin typeface="Arial" panose="020B0604020202020204" pitchFamily="34" charset="0"/>
                <a:cs typeface="Arial" panose="020B0604020202020204" pitchFamily="34" charset="0"/>
              </a:rPr>
              <a:t>Equality</a:t>
            </a:r>
            <a:r>
              <a:rPr lang="de-CH" dirty="0">
                <a:latin typeface="Arial" panose="020B0604020202020204" pitchFamily="34" charset="0"/>
                <a:cs typeface="Arial" panose="020B0604020202020204" pitchFamily="34" charset="0"/>
              </a:rPr>
              <a:t> im Sinn haben oder eben einfach fair sind. </a:t>
            </a:r>
          </a:p>
          <a:p>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11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CBDE0E-80B0-4132-848A-87172BE8B1EC}"/>
              </a:ext>
            </a:extLst>
          </p:cNvPr>
          <p:cNvSpPr>
            <a:spLocks noGrp="1"/>
          </p:cNvSpPr>
          <p:nvPr>
            <p:ph type="title"/>
          </p:nvPr>
        </p:nvSpPr>
        <p:spPr>
          <a:xfrm>
            <a:off x="7034585" y="703293"/>
            <a:ext cx="4584921" cy="1949815"/>
          </a:xfrm>
        </p:spPr>
        <p:txBody>
          <a:bodyPr anchor="b">
            <a:normAutofit/>
          </a:bodyPr>
          <a:lstStyle/>
          <a:p>
            <a:pPr>
              <a:lnSpc>
                <a:spcPct val="90000"/>
              </a:lnSpc>
            </a:pPr>
            <a:r>
              <a:rPr lang="de-CH" sz="3300"/>
              <a:t>Amina Wadud bringt Lichts ins patriarchalische Dunkel…</a:t>
            </a:r>
          </a:p>
        </p:txBody>
      </p:sp>
      <p:pic>
        <p:nvPicPr>
          <p:cNvPr id="4" name="Grafik 3" descr="Ein Bild, das Person, Kleidung, drinnen, Frau enthält.&#10;&#10;Automatisch generierte Beschreibung">
            <a:extLst>
              <a:ext uri="{FF2B5EF4-FFF2-40B4-BE49-F238E27FC236}">
                <a16:creationId xmlns:a16="http://schemas.microsoft.com/office/drawing/2014/main" id="{80809D65-AF4F-4A33-9DBE-0FFF002BECDE}"/>
              </a:ext>
            </a:extLst>
          </p:cNvPr>
          <p:cNvPicPr>
            <a:picLocks noChangeAspect="1"/>
          </p:cNvPicPr>
          <p:nvPr/>
        </p:nvPicPr>
        <p:blipFill rotWithShape="1">
          <a:blip r:embed="rId3"/>
          <a:srcRect r="-1" b="2854"/>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1"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AC895E"/>
          </a:solidFill>
          <a:ln w="38100" cap="rnd">
            <a:solidFill>
              <a:srgbClr val="AC895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97A100B-42A7-4553-8357-8F516392E9CB}"/>
              </a:ext>
            </a:extLst>
          </p:cNvPr>
          <p:cNvSpPr>
            <a:spLocks noGrp="1"/>
          </p:cNvSpPr>
          <p:nvPr>
            <p:ph idx="1"/>
          </p:nvPr>
        </p:nvSpPr>
        <p:spPr>
          <a:xfrm>
            <a:off x="6697133" y="3164618"/>
            <a:ext cx="5249334" cy="3430915"/>
          </a:xfrm>
        </p:spPr>
        <p:txBody>
          <a:bodyPr anchor="t">
            <a:normAutofit/>
          </a:bodyPr>
          <a:lstStyle/>
          <a:p>
            <a:pPr>
              <a:lnSpc>
                <a:spcPct val="100000"/>
              </a:lnSpc>
            </a:pPr>
            <a:r>
              <a:rPr lang="de-CH" sz="1600" dirty="0">
                <a:latin typeface="Arial" panose="020B0604020202020204" pitchFamily="34" charset="0"/>
                <a:cs typeface="Arial" panose="020B0604020202020204" pitchFamily="34" charset="0"/>
              </a:rPr>
              <a:t>Zeitgenössische muslimische Frauenrechtsaktivistin und Professorin für Religion und Philosophie; USA </a:t>
            </a:r>
          </a:p>
          <a:p>
            <a:pPr marL="0" indent="0">
              <a:lnSpc>
                <a:spcPct val="100000"/>
              </a:lnSpc>
              <a:buNone/>
            </a:pPr>
            <a:r>
              <a:rPr lang="de-CH" sz="1600" b="1" dirty="0">
                <a:latin typeface="Arial" panose="020B0604020202020204" pitchFamily="34" charset="0"/>
                <a:cs typeface="Arial" panose="020B0604020202020204" pitchFamily="34" charset="0"/>
              </a:rPr>
              <a:t>Zwei Phasen der Auseinandersetzung mit </a:t>
            </a:r>
            <a:r>
              <a:rPr lang="de-CH" sz="1600" b="1" dirty="0" err="1">
                <a:latin typeface="Arial" panose="020B0604020202020204" pitchFamily="34" charset="0"/>
                <a:cs typeface="Arial" panose="020B0604020202020204" pitchFamily="34" charset="0"/>
              </a:rPr>
              <a:t>Koranvers</a:t>
            </a:r>
            <a:r>
              <a:rPr lang="de-CH" sz="1600" b="1" dirty="0">
                <a:latin typeface="Arial" panose="020B0604020202020204" pitchFamily="34" charset="0"/>
                <a:cs typeface="Arial" panose="020B0604020202020204" pitchFamily="34" charset="0"/>
              </a:rPr>
              <a:t> 4:43:</a:t>
            </a:r>
          </a:p>
          <a:p>
            <a:pPr>
              <a:lnSpc>
                <a:spcPct val="100000"/>
              </a:lnSpc>
            </a:pPr>
            <a:r>
              <a:rPr lang="de-CH" sz="1600" b="1" dirty="0">
                <a:latin typeface="Arial" panose="020B0604020202020204" pitchFamily="34" charset="0"/>
                <a:cs typeface="Arial" panose="020B0604020202020204" pitchFamily="34" charset="0"/>
              </a:rPr>
              <a:t>1999 «Qur’an and Women» (unter Anwendung von double </a:t>
            </a:r>
            <a:r>
              <a:rPr lang="de-CH" sz="1600" b="1" dirty="0" err="1">
                <a:latin typeface="Arial" panose="020B0604020202020204" pitchFamily="34" charset="0"/>
                <a:cs typeface="Arial" panose="020B0604020202020204" pitchFamily="34" charset="0"/>
              </a:rPr>
              <a:t>mouvement</a:t>
            </a:r>
            <a:r>
              <a:rPr lang="de-CH" sz="1600" b="1" dirty="0">
                <a:latin typeface="Arial" panose="020B0604020202020204" pitchFamily="34" charset="0"/>
                <a:cs typeface="Arial" panose="020B0604020202020204" pitchFamily="34" charset="0"/>
              </a:rPr>
              <a:t> Methode) </a:t>
            </a:r>
          </a:p>
          <a:p>
            <a:pPr>
              <a:lnSpc>
                <a:spcPct val="100000"/>
              </a:lnSpc>
              <a:buFont typeface="Wingdings" panose="05000000000000000000" pitchFamily="2" charset="2"/>
              <a:buChar char="à"/>
            </a:pPr>
            <a:r>
              <a:rPr lang="de-CH" sz="1600" dirty="0">
                <a:latin typeface="Arial" panose="020B0604020202020204" pitchFamily="34" charset="0"/>
                <a:cs typeface="Arial" panose="020B0604020202020204" pitchFamily="34" charset="0"/>
                <a:sym typeface="Wingdings" panose="05000000000000000000" pitchFamily="2" charset="2"/>
              </a:rPr>
              <a:t>Koranische Gebote = «Präzedenz für eine kontinuierliche Entwicklung in Richtung einer gerechten sozialen Ordnung» </a:t>
            </a:r>
          </a:p>
          <a:p>
            <a:pPr>
              <a:lnSpc>
                <a:spcPct val="100000"/>
              </a:lnSpc>
            </a:pPr>
            <a:r>
              <a:rPr lang="de-CH" sz="1600" b="1" dirty="0">
                <a:latin typeface="Arial" panose="020B0604020202020204" pitchFamily="34" charset="0"/>
                <a:cs typeface="Arial" panose="020B0604020202020204" pitchFamily="34" charset="0"/>
                <a:sym typeface="Wingdings" panose="05000000000000000000" pitchFamily="2" charset="2"/>
              </a:rPr>
              <a:t>2006 «</a:t>
            </a:r>
            <a:r>
              <a:rPr lang="de-CH" sz="1600" b="1" dirty="0" err="1">
                <a:latin typeface="Arial" panose="020B0604020202020204" pitchFamily="34" charset="0"/>
                <a:cs typeface="Arial" panose="020B0604020202020204" pitchFamily="34" charset="0"/>
                <a:sym typeface="Wingdings" panose="05000000000000000000" pitchFamily="2" charset="2"/>
              </a:rPr>
              <a:t>inside</a:t>
            </a:r>
            <a:r>
              <a:rPr lang="de-CH" sz="1600" b="1" dirty="0">
                <a:latin typeface="Arial" panose="020B0604020202020204" pitchFamily="34" charset="0"/>
                <a:cs typeface="Arial" panose="020B0604020202020204" pitchFamily="34" charset="0"/>
                <a:sym typeface="Wingdings" panose="05000000000000000000" pitchFamily="2" charset="2"/>
              </a:rPr>
              <a:t> </a:t>
            </a:r>
            <a:r>
              <a:rPr lang="de-CH" sz="1600" b="1" dirty="0" err="1">
                <a:latin typeface="Arial" panose="020B0604020202020204" pitchFamily="34" charset="0"/>
                <a:cs typeface="Arial" panose="020B0604020202020204" pitchFamily="34" charset="0"/>
                <a:sym typeface="Wingdings" panose="05000000000000000000" pitchFamily="2" charset="2"/>
              </a:rPr>
              <a:t>the</a:t>
            </a:r>
            <a:r>
              <a:rPr lang="de-CH" sz="1600" b="1" dirty="0">
                <a:latin typeface="Arial" panose="020B0604020202020204" pitchFamily="34" charset="0"/>
                <a:cs typeface="Arial" panose="020B0604020202020204" pitchFamily="34" charset="0"/>
                <a:sym typeface="Wingdings" panose="05000000000000000000" pitchFamily="2" charset="2"/>
              </a:rPr>
              <a:t> Gender Jihad»  </a:t>
            </a:r>
            <a:endParaRPr lang="de-CH"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013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AF1C8C-C887-43AB-ACBA-38FE5C374855}"/>
              </a:ext>
            </a:extLst>
          </p:cNvPr>
          <p:cNvSpPr>
            <a:spLocks noGrp="1"/>
          </p:cNvSpPr>
          <p:nvPr>
            <p:ph type="title"/>
          </p:nvPr>
        </p:nvSpPr>
        <p:spPr>
          <a:xfrm>
            <a:off x="838200" y="365125"/>
            <a:ext cx="10515600" cy="1325563"/>
          </a:xfrm>
        </p:spPr>
        <p:txBody>
          <a:bodyPr>
            <a:normAutofit/>
          </a:bodyPr>
          <a:lstStyle/>
          <a:p>
            <a:r>
              <a:rPr lang="de-CH" sz="6600"/>
              <a:t>Amina Wadud	</a:t>
            </a:r>
          </a:p>
        </p:txBody>
      </p:sp>
      <p:sp>
        <p:nvSpPr>
          <p:cNvPr id="3" name="Inhaltsplatzhalter 2">
            <a:extLst>
              <a:ext uri="{FF2B5EF4-FFF2-40B4-BE49-F238E27FC236}">
                <a16:creationId xmlns:a16="http://schemas.microsoft.com/office/drawing/2014/main" id="{AE3BE777-7924-4EE7-A19F-00F25D01F0C5}"/>
              </a:ext>
            </a:extLst>
          </p:cNvPr>
          <p:cNvSpPr>
            <a:spLocks noGrp="1"/>
          </p:cNvSpPr>
          <p:nvPr>
            <p:ph idx="1"/>
          </p:nvPr>
        </p:nvSpPr>
        <p:spPr>
          <a:xfrm>
            <a:off x="838200" y="1929384"/>
            <a:ext cx="10515600" cy="4251960"/>
          </a:xfrm>
        </p:spPr>
        <p:txBody>
          <a:bodyPr>
            <a:normAutofit/>
          </a:bodyPr>
          <a:lstStyle/>
          <a:p>
            <a:pPr>
              <a:lnSpc>
                <a:spcPct val="100000"/>
              </a:lnSpc>
            </a:pPr>
            <a:r>
              <a:rPr lang="de-CH" sz="2200" b="1" dirty="0">
                <a:latin typeface="Arial" panose="020B0604020202020204" pitchFamily="34" charset="0"/>
                <a:cs typeface="Arial" panose="020B0604020202020204" pitchFamily="34" charset="0"/>
              </a:rPr>
              <a:t>Weist folgenrichtig auf die Sunna hin</a:t>
            </a:r>
            <a:r>
              <a:rPr lang="de-CH" sz="2200" dirty="0">
                <a:latin typeface="Arial" panose="020B0604020202020204" pitchFamily="34" charset="0"/>
                <a:cs typeface="Arial" panose="020B0604020202020204" pitchFamily="34" charset="0"/>
              </a:rPr>
              <a:t>: Der Umgang vom Propheten mit seinen Frauen als Idealbild!</a:t>
            </a:r>
          </a:p>
          <a:p>
            <a:pPr>
              <a:lnSpc>
                <a:spcPct val="100000"/>
              </a:lnSpc>
            </a:pPr>
            <a:r>
              <a:rPr lang="de-CH" sz="2200" dirty="0">
                <a:latin typeface="Arial" panose="020B0604020202020204" pitchFamily="34" charset="0"/>
                <a:cs typeface="Arial" panose="020B0604020202020204" pitchFamily="34" charset="0"/>
              </a:rPr>
              <a:t>Wie </a:t>
            </a:r>
            <a:r>
              <a:rPr lang="de-CH" sz="2200" dirty="0" err="1">
                <a:latin typeface="Arial" panose="020B0604020202020204" pitchFamily="34" charset="0"/>
                <a:cs typeface="Arial" panose="020B0604020202020204" pitchFamily="34" charset="0"/>
              </a:rPr>
              <a:t>Fazlur</a:t>
            </a:r>
            <a:r>
              <a:rPr lang="de-CH" sz="2200" dirty="0">
                <a:latin typeface="Arial" panose="020B0604020202020204" pitchFamily="34" charset="0"/>
                <a:cs typeface="Arial" panose="020B0604020202020204" pitchFamily="34" charset="0"/>
              </a:rPr>
              <a:t> Rahman (</a:t>
            </a:r>
            <a:r>
              <a:rPr lang="de-CH" sz="2200" dirty="0" err="1">
                <a:latin typeface="Arial" panose="020B0604020202020204" pitchFamily="34" charset="0"/>
                <a:cs typeface="Arial" panose="020B0604020202020204" pitchFamily="34" charset="0"/>
              </a:rPr>
              <a:t>Hollistiker</a:t>
            </a:r>
            <a:r>
              <a:rPr lang="de-CH" sz="2200" dirty="0">
                <a:latin typeface="Arial" panose="020B0604020202020204" pitchFamily="34" charset="0"/>
                <a:cs typeface="Arial" panose="020B0604020202020204" pitchFamily="34" charset="0"/>
              </a:rPr>
              <a:t>) glaubt </a:t>
            </a:r>
            <a:r>
              <a:rPr lang="de-CH" sz="2200" dirty="0" err="1">
                <a:latin typeface="Arial" panose="020B0604020202020204" pitchFamily="34" charset="0"/>
                <a:cs typeface="Arial" panose="020B0604020202020204" pitchFamily="34" charset="0"/>
              </a:rPr>
              <a:t>Wadud</a:t>
            </a:r>
            <a:r>
              <a:rPr lang="de-CH" sz="2200" dirty="0">
                <a:latin typeface="Arial" panose="020B0604020202020204" pitchFamily="34" charset="0"/>
                <a:cs typeface="Arial" panose="020B0604020202020204" pitchFamily="34" charset="0"/>
              </a:rPr>
              <a:t>, dass man </a:t>
            </a:r>
            <a:r>
              <a:rPr lang="de-CH" sz="2200" b="1" dirty="0">
                <a:latin typeface="Arial" panose="020B0604020202020204" pitchFamily="34" charset="0"/>
                <a:cs typeface="Arial" panose="020B0604020202020204" pitchFamily="34" charset="0"/>
              </a:rPr>
              <a:t>den «normativen Islam» vom «historischen Islam» herausfiltern</a:t>
            </a:r>
            <a:r>
              <a:rPr lang="de-CH" sz="2200" dirty="0">
                <a:latin typeface="Arial" panose="020B0604020202020204" pitchFamily="34" charset="0"/>
                <a:cs typeface="Arial" panose="020B0604020202020204" pitchFamily="34" charset="0"/>
              </a:rPr>
              <a:t> muss und dass man die </a:t>
            </a:r>
            <a:r>
              <a:rPr lang="de-CH" sz="2200" b="1" dirty="0">
                <a:latin typeface="Arial" panose="020B0604020202020204" pitchFamily="34" charset="0"/>
                <a:cs typeface="Arial" panose="020B0604020202020204" pitchFamily="34" charset="0"/>
              </a:rPr>
              <a:t>Tradition durch die Schrift neu erfinden könne. </a:t>
            </a:r>
          </a:p>
          <a:p>
            <a:pPr>
              <a:lnSpc>
                <a:spcPct val="100000"/>
              </a:lnSpc>
            </a:pPr>
            <a:r>
              <a:rPr lang="de-CH" sz="2200" dirty="0">
                <a:latin typeface="Arial" panose="020B0604020202020204" pitchFamily="34" charset="0"/>
                <a:cs typeface="Arial" panose="020B0604020202020204" pitchFamily="34" charset="0"/>
              </a:rPr>
              <a:t>Die übergeordneten </a:t>
            </a:r>
            <a:r>
              <a:rPr lang="de-CH" sz="2200" dirty="0" err="1">
                <a:latin typeface="Arial" panose="020B0604020202020204" pitchFamily="34" charset="0"/>
                <a:cs typeface="Arial" panose="020B0604020202020204" pitchFamily="34" charset="0"/>
              </a:rPr>
              <a:t>quranischen</a:t>
            </a:r>
            <a:r>
              <a:rPr lang="de-CH" sz="2200" dirty="0">
                <a:latin typeface="Arial" panose="020B0604020202020204" pitchFamily="34" charset="0"/>
                <a:cs typeface="Arial" panose="020B0604020202020204" pitchFamily="34" charset="0"/>
              </a:rPr>
              <a:t> Prinzipien fungieren dabei als überzeitliche, unveränderte hermeneutische Achsen. </a:t>
            </a:r>
          </a:p>
          <a:p>
            <a:pPr>
              <a:lnSpc>
                <a:spcPct val="100000"/>
              </a:lnSpc>
            </a:pPr>
            <a:endParaRPr lang="de-CH" sz="2200" dirty="0">
              <a:latin typeface="Arial" panose="020B0604020202020204" pitchFamily="34" charset="0"/>
              <a:cs typeface="Arial" panose="020B0604020202020204" pitchFamily="34" charset="0"/>
            </a:endParaRPr>
          </a:p>
          <a:p>
            <a:pPr marL="0" indent="0">
              <a:lnSpc>
                <a:spcPct val="100000"/>
              </a:lnSpc>
              <a:buNone/>
            </a:pPr>
            <a:r>
              <a:rPr lang="de-CH" sz="2200" dirty="0">
                <a:latin typeface="Arial" panose="020B0604020202020204" pitchFamily="34" charset="0"/>
                <a:cs typeface="Arial" panose="020B0604020202020204" pitchFamily="34" charset="0"/>
                <a:sym typeface="Wingdings" panose="05000000000000000000" pitchFamily="2" charset="2"/>
              </a:rPr>
              <a:t> Ersthörer (des Korans) und spätere Generationen stehen dem dagegen bzw. müssen eigene Wege, Herangehensweisen finden. </a:t>
            </a:r>
            <a:endParaRPr lang="de-CH"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33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E50522-46FD-4686-B390-0F3F68E8B136}"/>
              </a:ext>
            </a:extLst>
          </p:cNvPr>
          <p:cNvSpPr>
            <a:spLocks noGrp="1"/>
          </p:cNvSpPr>
          <p:nvPr>
            <p:ph type="title"/>
          </p:nvPr>
        </p:nvSpPr>
        <p:spPr>
          <a:xfrm>
            <a:off x="838200" y="365125"/>
            <a:ext cx="10515600" cy="1325563"/>
          </a:xfrm>
        </p:spPr>
        <p:txBody>
          <a:bodyPr>
            <a:normAutofit/>
          </a:bodyPr>
          <a:lstStyle/>
          <a:p>
            <a:r>
              <a:rPr lang="de-CH" sz="6600"/>
              <a:t>Amina Wadud </a:t>
            </a:r>
          </a:p>
        </p:txBody>
      </p:sp>
      <p:sp>
        <p:nvSpPr>
          <p:cNvPr id="3" name="Inhaltsplatzhalter 2">
            <a:extLst>
              <a:ext uri="{FF2B5EF4-FFF2-40B4-BE49-F238E27FC236}">
                <a16:creationId xmlns:a16="http://schemas.microsoft.com/office/drawing/2014/main" id="{63085CCF-F210-4DBD-AE9B-C1B7D21DFA94}"/>
              </a:ext>
            </a:extLst>
          </p:cNvPr>
          <p:cNvSpPr>
            <a:spLocks noGrp="1"/>
          </p:cNvSpPr>
          <p:nvPr>
            <p:ph idx="1"/>
          </p:nvPr>
        </p:nvSpPr>
        <p:spPr>
          <a:xfrm>
            <a:off x="838200" y="1929384"/>
            <a:ext cx="10515600" cy="4251960"/>
          </a:xfrm>
        </p:spPr>
        <p:txBody>
          <a:bodyPr>
            <a:normAutofit/>
          </a:bodyPr>
          <a:lstStyle/>
          <a:p>
            <a:pPr>
              <a:lnSpc>
                <a:spcPct val="100000"/>
              </a:lnSpc>
            </a:pPr>
            <a:r>
              <a:rPr lang="de-CH" sz="1800" b="1">
                <a:latin typeface="Arial" panose="020B0604020202020204" pitchFamily="34" charset="0"/>
                <a:cs typeface="Arial" panose="020B0604020202020204" pitchFamily="34" charset="0"/>
              </a:rPr>
              <a:t>Gerechtigkeit ist ein Name von Allah: al – </a:t>
            </a:r>
            <a:r>
              <a:rPr lang="de-CH" sz="1800" b="1" err="1">
                <a:latin typeface="Arial" panose="020B0604020202020204" pitchFamily="34" charset="0"/>
                <a:cs typeface="Arial" panose="020B0604020202020204" pitchFamily="34" charset="0"/>
              </a:rPr>
              <a:t>Adl</a:t>
            </a:r>
            <a:r>
              <a:rPr lang="de-CH" sz="1800" b="1">
                <a:latin typeface="Arial" panose="020B0604020202020204" pitchFamily="34" charset="0"/>
                <a:cs typeface="Arial" panose="020B0604020202020204" pitchFamily="34" charset="0"/>
              </a:rPr>
              <a:t> (Allah selbst verweist auf </a:t>
            </a:r>
            <a:r>
              <a:rPr lang="de-CH" sz="1800" b="1" err="1">
                <a:latin typeface="Arial" panose="020B0604020202020204" pitchFamily="34" charset="0"/>
                <a:cs typeface="Arial" panose="020B0604020202020204" pitchFamily="34" charset="0"/>
              </a:rPr>
              <a:t>Gerechtigketi</a:t>
            </a:r>
            <a:r>
              <a:rPr lang="de-CH" sz="1800" b="1">
                <a:latin typeface="Arial" panose="020B0604020202020204" pitchFamily="34" charset="0"/>
                <a:cs typeface="Arial" panose="020B0604020202020204" pitchFamily="34" charset="0"/>
              </a:rPr>
              <a:t>.</a:t>
            </a:r>
          </a:p>
          <a:p>
            <a:pPr>
              <a:lnSpc>
                <a:spcPct val="100000"/>
              </a:lnSpc>
            </a:pPr>
            <a:endParaRPr lang="de-CH" sz="1800">
              <a:latin typeface="Arial" panose="020B0604020202020204" pitchFamily="34" charset="0"/>
              <a:cs typeface="Arial" panose="020B0604020202020204" pitchFamily="34" charset="0"/>
            </a:endParaRPr>
          </a:p>
          <a:p>
            <a:pPr marL="0" indent="0">
              <a:lnSpc>
                <a:spcPct val="100000"/>
              </a:lnSpc>
              <a:buNone/>
            </a:pPr>
            <a:r>
              <a:rPr lang="de-CH" sz="1800">
                <a:latin typeface="Arial" panose="020B0604020202020204" pitchFamily="34" charset="0"/>
                <a:cs typeface="Arial" panose="020B0604020202020204" pitchFamily="34" charset="0"/>
              </a:rPr>
              <a:t>Menschenwürde und gleiche Rechte vor Menschen und vor Gott (etliche Erwähnung dieses </a:t>
            </a:r>
            <a:r>
              <a:rPr lang="de-CH" sz="1800" err="1">
                <a:latin typeface="Arial" panose="020B0604020202020204" pitchFamily="34" charset="0"/>
                <a:cs typeface="Arial" panose="020B0604020202020204" pitchFamily="34" charset="0"/>
              </a:rPr>
              <a:t>facts</a:t>
            </a:r>
            <a:r>
              <a:rPr lang="de-CH" sz="1800">
                <a:latin typeface="Arial" panose="020B0604020202020204" pitchFamily="34" charset="0"/>
                <a:cs typeface="Arial" panose="020B0604020202020204" pitchFamily="34" charset="0"/>
              </a:rPr>
              <a:t>! Z.B. Abschiedspredigt oder viele Koranverse darüber, dass jeder und jede Zeugnis ablegen wird vor Gott. </a:t>
            </a:r>
          </a:p>
          <a:p>
            <a:pPr marL="0" indent="0">
              <a:lnSpc>
                <a:spcPct val="100000"/>
              </a:lnSpc>
              <a:buNone/>
            </a:pPr>
            <a:endParaRPr lang="de-CH" sz="1800">
              <a:latin typeface="Arial" panose="020B0604020202020204" pitchFamily="34" charset="0"/>
              <a:cs typeface="Arial" panose="020B0604020202020204" pitchFamily="34" charset="0"/>
            </a:endParaRPr>
          </a:p>
          <a:p>
            <a:pPr marL="0" indent="0">
              <a:lnSpc>
                <a:spcPct val="100000"/>
              </a:lnSpc>
              <a:buNone/>
            </a:pPr>
            <a:r>
              <a:rPr lang="de-CH" sz="1800" b="1">
                <a:latin typeface="Arial" panose="020B0604020202020204" pitchFamily="34" charset="0"/>
                <a:cs typeface="Arial" panose="020B0604020202020204" pitchFamily="34" charset="0"/>
              </a:rPr>
              <a:t>Es braucht Geschlechtergleichheit als gegebene Vorbedingung für Geschlechtergerechtigkeit! </a:t>
            </a:r>
          </a:p>
          <a:p>
            <a:pPr marL="0" indent="0">
              <a:lnSpc>
                <a:spcPct val="100000"/>
              </a:lnSpc>
              <a:buNone/>
            </a:pPr>
            <a:endParaRPr lang="de-CH" sz="180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à"/>
            </a:pPr>
            <a:r>
              <a:rPr lang="de-CH" sz="1800">
                <a:latin typeface="Arial" panose="020B0604020202020204" pitchFamily="34" charset="0"/>
                <a:cs typeface="Arial" panose="020B0604020202020204" pitchFamily="34" charset="0"/>
                <a:sym typeface="Wingdings" panose="05000000000000000000" pitchFamily="2" charset="2"/>
              </a:rPr>
              <a:t> Gerechtigkeit aus menschlicher Sicht (zeitlich und unveränderbar)</a:t>
            </a:r>
          </a:p>
          <a:p>
            <a:pPr>
              <a:lnSpc>
                <a:spcPct val="100000"/>
              </a:lnSpc>
              <a:buFont typeface="Wingdings" panose="05000000000000000000" pitchFamily="2" charset="2"/>
              <a:buChar char="à"/>
            </a:pPr>
            <a:r>
              <a:rPr lang="de-CH" sz="1800">
                <a:latin typeface="Arial" panose="020B0604020202020204" pitchFamily="34" charset="0"/>
                <a:cs typeface="Arial" panose="020B0604020202020204" pitchFamily="34" charset="0"/>
              </a:rPr>
              <a:t> Gerechtigkeit aus überzeitlicher, göttlicher Dimension  </a:t>
            </a:r>
          </a:p>
        </p:txBody>
      </p:sp>
    </p:spTree>
    <p:extLst>
      <p:ext uri="{BB962C8B-B14F-4D97-AF65-F5344CB8AC3E}">
        <p14:creationId xmlns:p14="http://schemas.microsoft.com/office/powerpoint/2010/main" val="729361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E0A1AF-F134-40F3-B447-49D9E2C79862}"/>
              </a:ext>
            </a:extLst>
          </p:cNvPr>
          <p:cNvSpPr>
            <a:spLocks noGrp="1"/>
          </p:cNvSpPr>
          <p:nvPr>
            <p:ph type="title"/>
          </p:nvPr>
        </p:nvSpPr>
        <p:spPr>
          <a:xfrm>
            <a:off x="838200" y="365125"/>
            <a:ext cx="10515600" cy="1325563"/>
          </a:xfrm>
        </p:spPr>
        <p:txBody>
          <a:bodyPr>
            <a:normAutofit/>
          </a:bodyPr>
          <a:lstStyle/>
          <a:p>
            <a:pPr>
              <a:lnSpc>
                <a:spcPct val="90000"/>
              </a:lnSpc>
            </a:pPr>
            <a:r>
              <a:rPr lang="de-CH" sz="4100"/>
              <a:t>4:34 und Amina Wadud zu qiwama, nuzuz und daraba</a:t>
            </a:r>
          </a:p>
        </p:txBody>
      </p:sp>
      <p:sp>
        <p:nvSpPr>
          <p:cNvPr id="3" name="Inhaltsplatzhalter 2">
            <a:extLst>
              <a:ext uri="{FF2B5EF4-FFF2-40B4-BE49-F238E27FC236}">
                <a16:creationId xmlns:a16="http://schemas.microsoft.com/office/drawing/2014/main" id="{D72BBA94-9B35-4DDF-A775-5573CF704E51}"/>
              </a:ext>
            </a:extLst>
          </p:cNvPr>
          <p:cNvSpPr>
            <a:spLocks noGrp="1"/>
          </p:cNvSpPr>
          <p:nvPr>
            <p:ph idx="1"/>
          </p:nvPr>
        </p:nvSpPr>
        <p:spPr>
          <a:xfrm>
            <a:off x="838200" y="1929384"/>
            <a:ext cx="10515600" cy="4251960"/>
          </a:xfrm>
        </p:spPr>
        <p:txBody>
          <a:bodyPr>
            <a:normAutofit lnSpcReduction="10000"/>
          </a:bodyPr>
          <a:lstStyle/>
          <a:p>
            <a:pPr marL="0" indent="0">
              <a:lnSpc>
                <a:spcPct val="100000"/>
              </a:lnSpc>
              <a:buNone/>
            </a:pPr>
            <a:endParaRPr lang="de-CH" sz="2000" b="1" dirty="0">
              <a:latin typeface="Arial" panose="020B0604020202020204" pitchFamily="34" charset="0"/>
              <a:cs typeface="Arial" panose="020B0604020202020204" pitchFamily="34" charset="0"/>
            </a:endParaRPr>
          </a:p>
          <a:p>
            <a:pPr marL="0" indent="0">
              <a:lnSpc>
                <a:spcPct val="100000"/>
              </a:lnSpc>
              <a:buNone/>
            </a:pPr>
            <a:r>
              <a:rPr lang="de-CH" b="1" dirty="0" err="1">
                <a:latin typeface="Arial" panose="020B0604020202020204" pitchFamily="34" charset="0"/>
                <a:cs typeface="Arial" panose="020B0604020202020204" pitchFamily="34" charset="0"/>
              </a:rPr>
              <a:t>qiwama</a:t>
            </a:r>
            <a:r>
              <a:rPr lang="de-CH" sz="2000" dirty="0">
                <a:latin typeface="Arial" panose="020B0604020202020204" pitchFamily="34" charset="0"/>
                <a:cs typeface="Arial" panose="020B0604020202020204" pitchFamily="34" charset="0"/>
              </a:rPr>
              <a:t> </a:t>
            </a:r>
          </a:p>
          <a:p>
            <a:pPr>
              <a:lnSpc>
                <a:spcPct val="100000"/>
              </a:lnSpc>
              <a:buFont typeface="Wingdings" panose="05000000000000000000" pitchFamily="2" charset="2"/>
              <a:buChar char="à"/>
            </a:pPr>
            <a:endParaRPr lang="de-CH" sz="20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rPr>
              <a:t> dem Mann muss </a:t>
            </a:r>
            <a:r>
              <a:rPr lang="de-CH" sz="2000" b="1" dirty="0" err="1">
                <a:latin typeface="Arial" panose="020B0604020202020204" pitchFamily="34" charset="0"/>
                <a:cs typeface="Arial" panose="020B0604020202020204" pitchFamily="34" charset="0"/>
              </a:rPr>
              <a:t>tafdil</a:t>
            </a:r>
            <a:r>
              <a:rPr lang="de-CH" sz="2000" dirty="0">
                <a:latin typeface="Arial" panose="020B0604020202020204" pitchFamily="34" charset="0"/>
                <a:cs typeface="Arial" panose="020B0604020202020204" pitchFamily="34" charset="0"/>
              </a:rPr>
              <a:t> (Vorzug) gegeben werden, denn sie müssen von ihrem Besitz für die Frauen ausgeben. </a:t>
            </a: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rPr>
              <a:t> Wobei mit Vorzug </a:t>
            </a:r>
            <a:r>
              <a:rPr lang="de-CH" sz="2000" b="1" dirty="0">
                <a:latin typeface="Arial" panose="020B0604020202020204" pitchFamily="34" charset="0"/>
                <a:cs typeface="Arial" panose="020B0604020202020204" pitchFamily="34" charset="0"/>
              </a:rPr>
              <a:t>NUR das Erbe gemeint </a:t>
            </a:r>
            <a:r>
              <a:rPr lang="de-CH" sz="2000" dirty="0">
                <a:latin typeface="Arial" panose="020B0604020202020204" pitchFamily="34" charset="0"/>
                <a:cs typeface="Arial" panose="020B0604020202020204" pitchFamily="34" charset="0"/>
              </a:rPr>
              <a:t>ist </a:t>
            </a: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rPr>
              <a:t> Ausserdem </a:t>
            </a:r>
            <a:r>
              <a:rPr lang="de-CH" sz="2000" b="1" dirty="0">
                <a:latin typeface="Arial" panose="020B0604020202020204" pitchFamily="34" charset="0"/>
                <a:cs typeface="Arial" panose="020B0604020202020204" pitchFamily="34" charset="0"/>
              </a:rPr>
              <a:t>Verantwortung der Männer im Kollektiv in der Gesellschaft,</a:t>
            </a:r>
            <a:r>
              <a:rPr lang="de-CH" sz="2000" dirty="0">
                <a:latin typeface="Arial" panose="020B0604020202020204" pitchFamily="34" charset="0"/>
                <a:cs typeface="Arial" panose="020B0604020202020204" pitchFamily="34" charset="0"/>
              </a:rPr>
              <a:t> weil Frauen gebären (und somit – wenn auch nur zeitlich begrenzt) nicht mehr für sich selbst schauen können. </a:t>
            </a: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qiwama</a:t>
            </a:r>
            <a:r>
              <a:rPr lang="de-CH" sz="2000" dirty="0">
                <a:latin typeface="Arial" panose="020B0604020202020204" pitchFamily="34" charset="0"/>
                <a:cs typeface="Arial" panose="020B0604020202020204" pitchFamily="34" charset="0"/>
              </a:rPr>
              <a:t> wird also nicht verwendet um Verhältnis in der Ehe zu erklären sondern beschreibt eben die männliche Wesensart. </a:t>
            </a:r>
          </a:p>
          <a:p>
            <a:pPr>
              <a:lnSpc>
                <a:spcPct val="100000"/>
              </a:lnSpc>
              <a:buFont typeface="Wingdings" panose="05000000000000000000" pitchFamily="2" charset="2"/>
              <a:buChar char="à"/>
            </a:pP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17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105AC6-F6F9-4386-A442-C20ECA6C4E2C}"/>
              </a:ext>
            </a:extLst>
          </p:cNvPr>
          <p:cNvSpPr>
            <a:spLocks noGrp="1"/>
          </p:cNvSpPr>
          <p:nvPr>
            <p:ph type="title"/>
          </p:nvPr>
        </p:nvSpPr>
        <p:spPr>
          <a:xfrm>
            <a:off x="838200" y="365125"/>
            <a:ext cx="10515600" cy="1325563"/>
          </a:xfrm>
        </p:spPr>
        <p:txBody>
          <a:bodyPr>
            <a:normAutofit/>
          </a:bodyPr>
          <a:lstStyle/>
          <a:p>
            <a:pPr>
              <a:lnSpc>
                <a:spcPct val="90000"/>
              </a:lnSpc>
            </a:pPr>
            <a:r>
              <a:rPr lang="de-CH" sz="4100"/>
              <a:t>4:34 und Amina Wadud zu qiwama, nuzuz und daraba</a:t>
            </a:r>
          </a:p>
        </p:txBody>
      </p:sp>
      <p:sp>
        <p:nvSpPr>
          <p:cNvPr id="3" name="Inhaltsplatzhalter 2">
            <a:extLst>
              <a:ext uri="{FF2B5EF4-FFF2-40B4-BE49-F238E27FC236}">
                <a16:creationId xmlns:a16="http://schemas.microsoft.com/office/drawing/2014/main" id="{A786E768-7B76-4B6F-81FB-AD441DC47999}"/>
              </a:ext>
            </a:extLst>
          </p:cNvPr>
          <p:cNvSpPr>
            <a:spLocks noGrp="1"/>
          </p:cNvSpPr>
          <p:nvPr>
            <p:ph idx="1"/>
          </p:nvPr>
        </p:nvSpPr>
        <p:spPr>
          <a:xfrm>
            <a:off x="838200" y="1929384"/>
            <a:ext cx="10515600" cy="4251960"/>
          </a:xfrm>
        </p:spPr>
        <p:txBody>
          <a:bodyPr>
            <a:normAutofit/>
          </a:bodyPr>
          <a:lstStyle/>
          <a:p>
            <a:pPr marL="0" indent="0">
              <a:lnSpc>
                <a:spcPct val="100000"/>
              </a:lnSpc>
              <a:buNone/>
            </a:pPr>
            <a:endParaRPr lang="de-CH" sz="2400" b="1">
              <a:latin typeface="Arial" panose="020B0604020202020204" pitchFamily="34" charset="0"/>
              <a:cs typeface="Arial" panose="020B0604020202020204" pitchFamily="34" charset="0"/>
            </a:endParaRPr>
          </a:p>
          <a:p>
            <a:pPr marL="0" indent="0">
              <a:lnSpc>
                <a:spcPct val="100000"/>
              </a:lnSpc>
              <a:buNone/>
            </a:pPr>
            <a:r>
              <a:rPr lang="de-CH" sz="2400" b="1" err="1">
                <a:latin typeface="Arial" panose="020B0604020202020204" pitchFamily="34" charset="0"/>
                <a:cs typeface="Arial" panose="020B0604020202020204" pitchFamily="34" charset="0"/>
              </a:rPr>
              <a:t>Nusuz</a:t>
            </a:r>
            <a:r>
              <a:rPr lang="de-CH" sz="2400">
                <a:latin typeface="Arial" panose="020B0604020202020204" pitchFamily="34" charset="0"/>
                <a:cs typeface="Arial" panose="020B0604020202020204" pitchFamily="34" charset="0"/>
              </a:rPr>
              <a:t> </a:t>
            </a:r>
          </a:p>
          <a:p>
            <a:pPr marL="0" indent="0">
              <a:lnSpc>
                <a:spcPct val="100000"/>
              </a:lnSpc>
              <a:buNone/>
            </a:pPr>
            <a:endParaRPr lang="de-CH" sz="240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à"/>
            </a:pPr>
            <a:r>
              <a:rPr lang="de-CH" sz="2400">
                <a:latin typeface="Arial" panose="020B0604020202020204" pitchFamily="34" charset="0"/>
                <a:cs typeface="Arial" panose="020B0604020202020204" pitchFamily="34" charset="0"/>
                <a:sym typeface="Wingdings" panose="05000000000000000000" pitchFamily="2" charset="2"/>
              </a:rPr>
              <a:t> Genaue Interpretation des Wortes bleibt offen </a:t>
            </a:r>
          </a:p>
          <a:p>
            <a:pPr>
              <a:lnSpc>
                <a:spcPct val="100000"/>
              </a:lnSpc>
              <a:buFont typeface="Wingdings" panose="05000000000000000000" pitchFamily="2" charset="2"/>
              <a:buChar char="à"/>
            </a:pPr>
            <a:r>
              <a:rPr lang="de-CH" sz="2400">
                <a:latin typeface="Arial" panose="020B0604020202020204" pitchFamily="34" charset="0"/>
                <a:cs typeface="Arial" panose="020B0604020202020204" pitchFamily="34" charset="0"/>
                <a:sym typeface="Wingdings" panose="05000000000000000000" pitchFamily="2" charset="2"/>
              </a:rPr>
              <a:t> Versteht </a:t>
            </a:r>
            <a:r>
              <a:rPr lang="de-CH" sz="2400" err="1">
                <a:latin typeface="Arial" panose="020B0604020202020204" pitchFamily="34" charset="0"/>
                <a:cs typeface="Arial" panose="020B0604020202020204" pitchFamily="34" charset="0"/>
                <a:sym typeface="Wingdings" panose="05000000000000000000" pitchFamily="2" charset="2"/>
              </a:rPr>
              <a:t>Wadud</a:t>
            </a:r>
            <a:r>
              <a:rPr lang="de-CH" sz="2400">
                <a:latin typeface="Arial" panose="020B0604020202020204" pitchFamily="34" charset="0"/>
                <a:cs typeface="Arial" panose="020B0604020202020204" pitchFamily="34" charset="0"/>
                <a:sym typeface="Wingdings" panose="05000000000000000000" pitchFamily="2" charset="2"/>
              </a:rPr>
              <a:t> als Zustand der Unterordnung zw. Dem Ehepaar und nicht als spezifisch-weiblichen Ungehorsam</a:t>
            </a:r>
          </a:p>
          <a:p>
            <a:pPr>
              <a:lnSpc>
                <a:spcPct val="100000"/>
              </a:lnSpc>
              <a:buFont typeface="Wingdings" panose="05000000000000000000" pitchFamily="2" charset="2"/>
              <a:buChar char="à"/>
            </a:pPr>
            <a:r>
              <a:rPr lang="de-CH" sz="2400">
                <a:latin typeface="Arial" panose="020B0604020202020204" pitchFamily="34" charset="0"/>
                <a:cs typeface="Arial" panose="020B0604020202020204" pitchFamily="34" charset="0"/>
              </a:rPr>
              <a:t> Leitet aus Koran (4:128) ab, dass es um Versöhnung und nicht als Trennung geht – als übergeordnetes Gebot zur Lösung von Konflikten in der Ehe </a:t>
            </a:r>
          </a:p>
          <a:p>
            <a:pPr marL="0" indent="0">
              <a:lnSpc>
                <a:spcPct val="100000"/>
              </a:lnSpc>
              <a:buNone/>
            </a:pPr>
            <a:endParaRPr lang="de-CH"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52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59B933-2713-4331-9DD5-991FD2F50F25}"/>
              </a:ext>
            </a:extLst>
          </p:cNvPr>
          <p:cNvSpPr>
            <a:spLocks noGrp="1"/>
          </p:cNvSpPr>
          <p:nvPr>
            <p:ph type="title"/>
          </p:nvPr>
        </p:nvSpPr>
        <p:spPr>
          <a:xfrm>
            <a:off x="838200" y="365125"/>
            <a:ext cx="10515600" cy="1325563"/>
          </a:xfrm>
        </p:spPr>
        <p:txBody>
          <a:bodyPr>
            <a:normAutofit/>
          </a:bodyPr>
          <a:lstStyle/>
          <a:p>
            <a:pPr>
              <a:lnSpc>
                <a:spcPct val="90000"/>
              </a:lnSpc>
            </a:pPr>
            <a:r>
              <a:rPr lang="de-CH" sz="4100"/>
              <a:t>4:34 und Amina Wadud zu qiwama, nuzuz und daraba</a:t>
            </a:r>
          </a:p>
        </p:txBody>
      </p:sp>
      <p:sp>
        <p:nvSpPr>
          <p:cNvPr id="3" name="Inhaltsplatzhalter 2">
            <a:extLst>
              <a:ext uri="{FF2B5EF4-FFF2-40B4-BE49-F238E27FC236}">
                <a16:creationId xmlns:a16="http://schemas.microsoft.com/office/drawing/2014/main" id="{AD02ED3A-8FBB-4645-B4D9-6C802940180C}"/>
              </a:ext>
            </a:extLst>
          </p:cNvPr>
          <p:cNvSpPr>
            <a:spLocks noGrp="1"/>
          </p:cNvSpPr>
          <p:nvPr>
            <p:ph idx="1"/>
          </p:nvPr>
        </p:nvSpPr>
        <p:spPr>
          <a:xfrm>
            <a:off x="838200" y="1929384"/>
            <a:ext cx="10515600" cy="4251960"/>
          </a:xfrm>
        </p:spPr>
        <p:txBody>
          <a:bodyPr>
            <a:normAutofit/>
          </a:bodyPr>
          <a:lstStyle/>
          <a:p>
            <a:pPr marL="0" indent="0">
              <a:lnSpc>
                <a:spcPct val="100000"/>
              </a:lnSpc>
              <a:buNone/>
            </a:pPr>
            <a:r>
              <a:rPr lang="de-CH" sz="1800" b="1" dirty="0" err="1">
                <a:latin typeface="Arial" panose="020B0604020202020204" pitchFamily="34" charset="0"/>
                <a:cs typeface="Arial" panose="020B0604020202020204" pitchFamily="34" charset="0"/>
              </a:rPr>
              <a:t>Daraba</a:t>
            </a:r>
            <a:endParaRPr lang="de-CH" sz="1500" b="1" dirty="0">
              <a:latin typeface="Arial" panose="020B0604020202020204" pitchFamily="34" charset="0"/>
              <a:cs typeface="Arial" panose="020B0604020202020204" pitchFamily="34" charset="0"/>
            </a:endParaRPr>
          </a:p>
          <a:p>
            <a:pPr marL="0" indent="0">
              <a:lnSpc>
                <a:spcPct val="100000"/>
              </a:lnSpc>
              <a:buNone/>
            </a:pPr>
            <a:endParaRPr lang="de-CH" sz="1800" b="1"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à"/>
            </a:pPr>
            <a:r>
              <a:rPr lang="de-CH" sz="1800" dirty="0">
                <a:latin typeface="Arial" panose="020B0604020202020204" pitchFamily="34" charset="0"/>
                <a:cs typeface="Arial" panose="020B0604020202020204" pitchFamily="34" charset="0"/>
                <a:sym typeface="Wingdings" panose="05000000000000000000" pitchFamily="2" charset="2"/>
              </a:rPr>
              <a:t>Mildert das Wort Schlagen ab, verwendet es aber auch als solches. </a:t>
            </a:r>
          </a:p>
          <a:p>
            <a:pPr>
              <a:lnSpc>
                <a:spcPct val="100000"/>
              </a:lnSpc>
              <a:buFont typeface="Wingdings" panose="05000000000000000000" pitchFamily="2" charset="2"/>
              <a:buChar char="à"/>
            </a:pPr>
            <a:r>
              <a:rPr lang="de-CH" sz="1800" dirty="0">
                <a:latin typeface="Arial" panose="020B0604020202020204" pitchFamily="34" charset="0"/>
                <a:cs typeface="Arial" panose="020B0604020202020204" pitchFamily="34" charset="0"/>
                <a:sym typeface="Wingdings" panose="05000000000000000000" pitchFamily="2" charset="2"/>
              </a:rPr>
              <a:t>Verweist darauf, dass eine klare Restriktion von Gewalt gegen Frauen  </a:t>
            </a:r>
            <a:r>
              <a:rPr lang="de-CH" sz="1800" dirty="0">
                <a:latin typeface="Arial" panose="020B0604020202020204" pitchFamily="34" charset="0"/>
                <a:cs typeface="Arial" panose="020B0604020202020204" pitchFamily="34" charset="0"/>
              </a:rPr>
              <a:t> </a:t>
            </a:r>
          </a:p>
          <a:p>
            <a:pPr>
              <a:lnSpc>
                <a:spcPct val="100000"/>
              </a:lnSpc>
              <a:buFont typeface="Wingdings" panose="05000000000000000000" pitchFamily="2" charset="2"/>
              <a:buChar char="à"/>
            </a:pPr>
            <a:r>
              <a:rPr lang="de-CH" sz="1800" dirty="0">
                <a:latin typeface="Arial" panose="020B0604020202020204" pitchFamily="34" charset="0"/>
                <a:cs typeface="Arial" panose="020B0604020202020204" pitchFamily="34" charset="0"/>
              </a:rPr>
              <a:t>Meint, dass es als ein Verbot von unkontrollierter Gewalt gegen Frauen verstanden werden muss. </a:t>
            </a:r>
          </a:p>
          <a:p>
            <a:pPr>
              <a:lnSpc>
                <a:spcPct val="100000"/>
              </a:lnSpc>
              <a:buFont typeface="Wingdings" panose="05000000000000000000" pitchFamily="2" charset="2"/>
              <a:buChar char="à"/>
            </a:pPr>
            <a:r>
              <a:rPr lang="de-CH" sz="1800" dirty="0">
                <a:latin typeface="Arial" panose="020B0604020202020204" pitchFamily="34" charset="0"/>
                <a:cs typeface="Arial" panose="020B0604020202020204" pitchFamily="34" charset="0"/>
              </a:rPr>
              <a:t>Demnach handelt es sich hier nicht um eine Erlaubnis, sondern um eine strenge Restriktion existierender Praktiken  </a:t>
            </a:r>
            <a:r>
              <a:rPr lang="de-DE" sz="1800" dirty="0">
                <a:latin typeface="Arial" panose="020B0604020202020204" pitchFamily="34" charset="0"/>
                <a:cs typeface="Arial" panose="020B0604020202020204" pitchFamily="34" charset="0"/>
              </a:rPr>
              <a:t>(Beispiel Kindstötung von Mädchen  Wird im Koran verboten  hat über die Jahrhunderte abgenommen, bzw. ist sehr selten geworden) </a:t>
            </a:r>
          </a:p>
          <a:p>
            <a:pPr>
              <a:lnSpc>
                <a:spcPct val="100000"/>
              </a:lnSpc>
              <a:buFont typeface="Wingdings" panose="05000000000000000000" pitchFamily="2" charset="2"/>
              <a:buChar char="à"/>
            </a:pPr>
            <a:endParaRPr lang="de-CH" sz="15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à"/>
            </a:pPr>
            <a:endParaRPr lang="de-CH"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67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7CA5A-D821-4D59-9B88-ED3E660717DC}"/>
              </a:ext>
            </a:extLst>
          </p:cNvPr>
          <p:cNvSpPr>
            <a:spLocks noGrp="1"/>
          </p:cNvSpPr>
          <p:nvPr>
            <p:ph type="title"/>
          </p:nvPr>
        </p:nvSpPr>
        <p:spPr/>
        <p:txBody>
          <a:bodyPr>
            <a:normAutofit fontScale="90000"/>
          </a:bodyPr>
          <a:lstStyle/>
          <a:p>
            <a:r>
              <a:rPr lang="de-CH" dirty="0"/>
              <a:t>Ein </a:t>
            </a:r>
            <a:r>
              <a:rPr lang="de-CH" dirty="0" err="1"/>
              <a:t>Koranvers</a:t>
            </a:r>
            <a:r>
              <a:rPr lang="de-CH" dirty="0"/>
              <a:t> (4:34) viele (männliche) Interpretationen  </a:t>
            </a:r>
          </a:p>
        </p:txBody>
      </p:sp>
      <p:sp>
        <p:nvSpPr>
          <p:cNvPr id="3" name="Textplatzhalter 2">
            <a:extLst>
              <a:ext uri="{FF2B5EF4-FFF2-40B4-BE49-F238E27FC236}">
                <a16:creationId xmlns:a16="http://schemas.microsoft.com/office/drawing/2014/main" id="{138FC34A-8658-4F22-9A3E-937A86FD0CD9}"/>
              </a:ext>
            </a:extLst>
          </p:cNvPr>
          <p:cNvSpPr>
            <a:spLocks noGrp="1"/>
          </p:cNvSpPr>
          <p:nvPr>
            <p:ph type="body" idx="1"/>
          </p:nvPr>
        </p:nvSpPr>
        <p:spPr/>
        <p:txBody>
          <a:bodyPr>
            <a:normAutofit fontScale="92500"/>
          </a:bodyPr>
          <a:lstStyle/>
          <a:p>
            <a:r>
              <a:rPr lang="de-CH" dirty="0"/>
              <a:t>Hartmut Bobzin, Arabist (2010)  	</a:t>
            </a:r>
          </a:p>
        </p:txBody>
      </p:sp>
      <p:sp>
        <p:nvSpPr>
          <p:cNvPr id="4" name="Inhaltsplatzhalter 3">
            <a:extLst>
              <a:ext uri="{FF2B5EF4-FFF2-40B4-BE49-F238E27FC236}">
                <a16:creationId xmlns:a16="http://schemas.microsoft.com/office/drawing/2014/main" id="{782F2311-F6D3-4521-8704-CA8C96FD587D}"/>
              </a:ext>
            </a:extLst>
          </p:cNvPr>
          <p:cNvSpPr>
            <a:spLocks noGrp="1"/>
          </p:cNvSpPr>
          <p:nvPr>
            <p:ph sz="half" idx="2"/>
          </p:nvPr>
        </p:nvSpPr>
        <p:spPr/>
        <p:txBody>
          <a:bodyPr>
            <a:normAutofit lnSpcReduction="10000"/>
          </a:bodyPr>
          <a:lstStyle/>
          <a:p>
            <a:pPr marL="0" indent="0">
              <a:buNone/>
            </a:pPr>
            <a:r>
              <a:rPr lang="de-CH" sz="2400" dirty="0">
                <a:latin typeface="Arial" panose="020B0604020202020204" pitchFamily="34" charset="0"/>
                <a:cs typeface="Arial" panose="020B0604020202020204" pitchFamily="34" charset="0"/>
              </a:rPr>
              <a:t>«(…) Die aber, deren Widerspenstigkeit ihr befürchtet, die ermahnt, </a:t>
            </a:r>
            <a:r>
              <a:rPr lang="de-CH" sz="2400" b="1" dirty="0">
                <a:latin typeface="Arial" panose="020B0604020202020204" pitchFamily="34" charset="0"/>
                <a:cs typeface="Arial" panose="020B0604020202020204" pitchFamily="34" charset="0"/>
              </a:rPr>
              <a:t>haltet euch fern von ihnen auf dem Lager, und schlagt sie</a:t>
            </a:r>
            <a:r>
              <a:rPr lang="de-CH" sz="2400" dirty="0">
                <a:latin typeface="Arial" panose="020B0604020202020204" pitchFamily="34" charset="0"/>
                <a:cs typeface="Arial" panose="020B0604020202020204" pitchFamily="34" charset="0"/>
              </a:rPr>
              <a:t>. Wenn sie euch gehorchen, dann </a:t>
            </a:r>
            <a:r>
              <a:rPr lang="de-CH" sz="2400" dirty="0" err="1">
                <a:latin typeface="Arial" panose="020B0604020202020204" pitchFamily="34" charset="0"/>
                <a:cs typeface="Arial" panose="020B0604020202020204" pitchFamily="34" charset="0"/>
              </a:rPr>
              <a:t>unterehmt</a:t>
            </a:r>
            <a:r>
              <a:rPr lang="de-CH" sz="2400" dirty="0">
                <a:latin typeface="Arial" panose="020B0604020202020204" pitchFamily="34" charset="0"/>
                <a:cs typeface="Arial" panose="020B0604020202020204" pitchFamily="34" charset="0"/>
              </a:rPr>
              <a:t> nicht weiter gegen sie. Gott ist hoch erhaben, gross.» </a:t>
            </a:r>
          </a:p>
        </p:txBody>
      </p:sp>
      <p:sp>
        <p:nvSpPr>
          <p:cNvPr id="5" name="Textplatzhalter 4">
            <a:extLst>
              <a:ext uri="{FF2B5EF4-FFF2-40B4-BE49-F238E27FC236}">
                <a16:creationId xmlns:a16="http://schemas.microsoft.com/office/drawing/2014/main" id="{3B89DF49-CB2B-40E1-8E2B-D835B639CA18}"/>
              </a:ext>
            </a:extLst>
          </p:cNvPr>
          <p:cNvSpPr>
            <a:spLocks noGrp="1"/>
          </p:cNvSpPr>
          <p:nvPr>
            <p:ph type="body" sz="quarter" idx="3"/>
          </p:nvPr>
        </p:nvSpPr>
        <p:spPr/>
        <p:txBody>
          <a:bodyPr>
            <a:normAutofit fontScale="92500"/>
          </a:bodyPr>
          <a:lstStyle/>
          <a:p>
            <a:r>
              <a:rPr lang="de-CH" dirty="0"/>
              <a:t>Muhammad Asad, eng. Koranübersetzer (2009)</a:t>
            </a:r>
          </a:p>
        </p:txBody>
      </p:sp>
      <p:sp>
        <p:nvSpPr>
          <p:cNvPr id="6" name="Inhaltsplatzhalter 5">
            <a:extLst>
              <a:ext uri="{FF2B5EF4-FFF2-40B4-BE49-F238E27FC236}">
                <a16:creationId xmlns:a16="http://schemas.microsoft.com/office/drawing/2014/main" id="{AF3D15CF-6A37-4173-A048-D708A65CFB2D}"/>
              </a:ext>
            </a:extLst>
          </p:cNvPr>
          <p:cNvSpPr>
            <a:spLocks noGrp="1"/>
          </p:cNvSpPr>
          <p:nvPr>
            <p:ph sz="quarter" idx="4"/>
          </p:nvPr>
        </p:nvSpPr>
        <p:spPr/>
        <p:txBody>
          <a:bodyPr>
            <a:normAutofit lnSpcReduction="10000"/>
          </a:bodyPr>
          <a:lstStyle/>
          <a:p>
            <a:pPr marL="0" indent="0">
              <a:buNone/>
            </a:pPr>
            <a:r>
              <a:rPr lang="de-CH" sz="2400" dirty="0">
                <a:latin typeface="Arial" panose="020B0604020202020204" pitchFamily="34" charset="0"/>
                <a:cs typeface="Arial" panose="020B0604020202020204" pitchFamily="34" charset="0"/>
              </a:rPr>
              <a:t>«(…) Und was jene Frauen angeht, deren Übelwollen ihr Grund zu fürchten habt, </a:t>
            </a:r>
            <a:r>
              <a:rPr lang="de-CH" sz="2400" b="1" dirty="0">
                <a:latin typeface="Arial" panose="020B0604020202020204" pitchFamily="34" charset="0"/>
                <a:cs typeface="Arial" panose="020B0604020202020204" pitchFamily="34" charset="0"/>
              </a:rPr>
              <a:t>ermahnt sie (zuerst); dann lasst (sic) sie allein im Bett: dann schlagt sie; </a:t>
            </a:r>
            <a:r>
              <a:rPr lang="de-CH" sz="2400" dirty="0">
                <a:latin typeface="Arial" panose="020B0604020202020204" pitchFamily="34" charset="0"/>
                <a:cs typeface="Arial" panose="020B0604020202020204" pitchFamily="34" charset="0"/>
              </a:rPr>
              <a:t>und wenn sie daraufhin auf euch acht geben, sucht nicht ihnen zu schaden. Siehe Gott ist </a:t>
            </a:r>
            <a:r>
              <a:rPr lang="de-CH" sz="2400" dirty="0" err="1">
                <a:latin typeface="Arial" panose="020B0604020202020204" pitchFamily="34" charset="0"/>
                <a:cs typeface="Arial" panose="020B0604020202020204" pitchFamily="34" charset="0"/>
              </a:rPr>
              <a:t>führwahr</a:t>
            </a:r>
            <a:r>
              <a:rPr lang="de-CH" sz="2400" dirty="0">
                <a:latin typeface="Arial" panose="020B0604020202020204" pitchFamily="34" charset="0"/>
                <a:cs typeface="Arial" panose="020B0604020202020204" pitchFamily="34" charset="0"/>
              </a:rPr>
              <a:t> allerhöchst, gross!»</a:t>
            </a:r>
          </a:p>
        </p:txBody>
      </p:sp>
    </p:spTree>
    <p:extLst>
      <p:ext uri="{BB962C8B-B14F-4D97-AF65-F5344CB8AC3E}">
        <p14:creationId xmlns:p14="http://schemas.microsoft.com/office/powerpoint/2010/main" val="348370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1F9EB-BFC9-411D-82B4-79E1784E50C5}"/>
              </a:ext>
            </a:extLst>
          </p:cNvPr>
          <p:cNvSpPr>
            <a:spLocks noGrp="1"/>
          </p:cNvSpPr>
          <p:nvPr>
            <p:ph type="title"/>
          </p:nvPr>
        </p:nvSpPr>
        <p:spPr/>
        <p:txBody>
          <a:bodyPr>
            <a:normAutofit fontScale="90000"/>
          </a:bodyPr>
          <a:lstStyle/>
          <a:p>
            <a:r>
              <a:rPr lang="de-CH" dirty="0"/>
              <a:t>Amina </a:t>
            </a:r>
            <a:r>
              <a:rPr lang="de-CH" dirty="0" err="1"/>
              <a:t>Wadud</a:t>
            </a:r>
            <a:r>
              <a:rPr lang="de-CH" dirty="0"/>
              <a:t> sagt «NEIN ZUM TEXT» </a:t>
            </a:r>
          </a:p>
        </p:txBody>
      </p:sp>
      <p:sp>
        <p:nvSpPr>
          <p:cNvPr id="3" name="Inhaltsplatzhalter 2">
            <a:extLst>
              <a:ext uri="{FF2B5EF4-FFF2-40B4-BE49-F238E27FC236}">
                <a16:creationId xmlns:a16="http://schemas.microsoft.com/office/drawing/2014/main" id="{000E019C-29ED-4CCF-ADF2-C43D01E19D6F}"/>
              </a:ext>
            </a:extLst>
          </p:cNvPr>
          <p:cNvSpPr>
            <a:spLocks noGrp="1"/>
          </p:cNvSpPr>
          <p:nvPr>
            <p:ph idx="1"/>
          </p:nvPr>
        </p:nvSpPr>
        <p:spPr/>
        <p:txBody>
          <a:bodyPr>
            <a:normAutofit fontScale="77500" lnSpcReduction="20000"/>
          </a:bodyPr>
          <a:lstStyle/>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DENN: </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Männer haben dominierende Thematisierung von sexuellen Rechten: </a:t>
            </a:r>
            <a:endParaRPr lang="de-CH" dirty="0">
              <a:latin typeface="Arial" panose="020B0604020202020204" pitchFamily="34" charset="0"/>
              <a:cs typeface="Arial" panose="020B0604020202020204" pitchFamily="34" charset="0"/>
            </a:endParaRPr>
          </a:p>
          <a:p>
            <a:r>
              <a:rPr lang="de-CH" dirty="0" err="1">
                <a:latin typeface="Arial" panose="020B0604020202020204" pitchFamily="34" charset="0"/>
                <a:cs typeface="Arial" panose="020B0604020202020204" pitchFamily="34" charset="0"/>
              </a:rPr>
              <a:t>Polygnie</a:t>
            </a:r>
            <a:r>
              <a:rPr lang="de-CH" dirty="0">
                <a:latin typeface="Arial" panose="020B0604020202020204" pitchFamily="34" charset="0"/>
                <a:cs typeface="Arial" panose="020B0604020202020204" pitchFamily="34" charset="0"/>
              </a:rPr>
              <a:t> (4:3), </a:t>
            </a:r>
          </a:p>
          <a:p>
            <a:r>
              <a:rPr lang="de-CH" dirty="0">
                <a:latin typeface="Arial" panose="020B0604020202020204" pitchFamily="34" charset="0"/>
                <a:cs typeface="Arial" panose="020B0604020202020204" pitchFamily="34" charset="0"/>
              </a:rPr>
              <a:t>Androzentrische Thematisierung von Sexualität (2:223), </a:t>
            </a:r>
          </a:p>
          <a:p>
            <a:r>
              <a:rPr lang="de-CH" dirty="0">
                <a:latin typeface="Arial" panose="020B0604020202020204" pitchFamily="34" charset="0"/>
                <a:cs typeface="Arial" panose="020B0604020202020204" pitchFamily="34" charset="0"/>
              </a:rPr>
              <a:t>Und die jungfräulichen Huris im Paradies (52:20 usw.) </a:t>
            </a:r>
          </a:p>
          <a:p>
            <a:pPr marL="0" indent="0">
              <a:buNone/>
            </a:pPr>
            <a:endParaRPr lang="de-CH" dirty="0">
              <a:latin typeface="Arial" panose="020B0604020202020204" pitchFamily="34" charset="0"/>
              <a:cs typeface="Arial" panose="020B0604020202020204" pitchFamily="34" charset="0"/>
            </a:endParaRP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Paradiesfreuden für (primitive?) Männervorstellungen</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Keine Ambivalenz für Frauen (ungerecht???) </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Verweist auf patriarchalisch geprägte Kultur der Ersthörer des Korans </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Bevorzugt Trennung statt Schlagen! </a:t>
            </a:r>
          </a:p>
        </p:txBody>
      </p:sp>
    </p:spTree>
    <p:extLst>
      <p:ext uri="{BB962C8B-B14F-4D97-AF65-F5344CB8AC3E}">
        <p14:creationId xmlns:p14="http://schemas.microsoft.com/office/powerpoint/2010/main" val="424925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0010A-2BD0-4B65-A9B1-6E23454454C4}"/>
              </a:ext>
            </a:extLst>
          </p:cNvPr>
          <p:cNvSpPr>
            <a:spLocks noGrp="1"/>
          </p:cNvSpPr>
          <p:nvPr>
            <p:ph type="title"/>
          </p:nvPr>
        </p:nvSpPr>
        <p:spPr/>
        <p:txBody>
          <a:bodyPr/>
          <a:lstStyle/>
          <a:p>
            <a:r>
              <a:rPr lang="de-CH" dirty="0"/>
              <a:t>Kritik an </a:t>
            </a:r>
            <a:r>
              <a:rPr lang="de-CH" dirty="0" err="1"/>
              <a:t>Wadud</a:t>
            </a:r>
            <a:endParaRPr lang="de-CH" dirty="0"/>
          </a:p>
        </p:txBody>
      </p:sp>
      <p:sp>
        <p:nvSpPr>
          <p:cNvPr id="3" name="Inhaltsplatzhalter 2">
            <a:extLst>
              <a:ext uri="{FF2B5EF4-FFF2-40B4-BE49-F238E27FC236}">
                <a16:creationId xmlns:a16="http://schemas.microsoft.com/office/drawing/2014/main" id="{7E9B56DC-9C5F-4DD2-B3FA-B25C758E1C18}"/>
              </a:ext>
            </a:extLst>
          </p:cNvPr>
          <p:cNvSpPr>
            <a:spLocks noGrp="1"/>
          </p:cNvSpPr>
          <p:nvPr>
            <p:ph idx="1"/>
          </p:nvPr>
        </p:nvSpPr>
        <p:spPr/>
        <p:txBody>
          <a:bodyPr>
            <a:normAutofit fontScale="92500" lnSpcReduction="10000"/>
          </a:bodyPr>
          <a:lstStyle/>
          <a:p>
            <a:r>
              <a:rPr lang="de-CH" b="1" dirty="0">
                <a:latin typeface="Arial" panose="020B0604020202020204" pitchFamily="34" charset="0"/>
                <a:cs typeface="Arial" panose="020B0604020202020204" pitchFamily="34" charset="0"/>
              </a:rPr>
              <a:t>Dadurch</a:t>
            </a:r>
            <a:r>
              <a:rPr lang="de-CH"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rPr>
              <a:t>dass sie ALLES vom Vers 4:34 ablehnt</a:t>
            </a:r>
            <a:r>
              <a:rPr lang="de-CH" dirty="0">
                <a:latin typeface="Arial" panose="020B0604020202020204" pitchFamily="34" charset="0"/>
                <a:cs typeface="Arial" panose="020B0604020202020204" pitchFamily="34" charset="0"/>
              </a:rPr>
              <a:t>, (also nicht nur die Wörtliche Auslegung von </a:t>
            </a:r>
            <a:r>
              <a:rPr lang="de-CH" dirty="0" err="1">
                <a:latin typeface="Arial" panose="020B0604020202020204" pitchFamily="34" charset="0"/>
                <a:cs typeface="Arial" panose="020B0604020202020204" pitchFamily="34" charset="0"/>
              </a:rPr>
              <a:t>wa-dribuhunna</a:t>
            </a:r>
            <a:r>
              <a:rPr lang="de-CH" dirty="0">
                <a:latin typeface="Arial" panose="020B0604020202020204" pitchFamily="34" charset="0"/>
                <a:cs typeface="Arial" panose="020B0604020202020204" pitchFamily="34" charset="0"/>
              </a:rPr>
              <a:t> «und schlagt sie») </a:t>
            </a:r>
            <a:r>
              <a:rPr lang="de-CH" b="1" dirty="0">
                <a:latin typeface="Arial" panose="020B0604020202020204" pitchFamily="34" charset="0"/>
                <a:cs typeface="Arial" panose="020B0604020202020204" pitchFamily="34" charset="0"/>
              </a:rPr>
              <a:t>erklärt sie auch die primär empfohlenen Massnahamen wie </a:t>
            </a:r>
            <a:r>
              <a:rPr lang="de-CH" b="1" dirty="0" err="1">
                <a:latin typeface="Arial" panose="020B0604020202020204" pitchFamily="34" charset="0"/>
                <a:cs typeface="Arial" panose="020B0604020202020204" pitchFamily="34" charset="0"/>
              </a:rPr>
              <a:t>Konsulation</a:t>
            </a:r>
            <a:r>
              <a:rPr lang="de-CH" b="1" dirty="0">
                <a:latin typeface="Arial" panose="020B0604020202020204" pitchFamily="34" charset="0"/>
                <a:cs typeface="Arial" panose="020B0604020202020204" pitchFamily="34" charset="0"/>
              </a:rPr>
              <a:t> (Beratung) und Trennung als Lösung für obsolet. </a:t>
            </a:r>
          </a:p>
          <a:p>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Oder anders gesagt, sie lehnt den Vers grundsätzlich ab, weil sie potentielle Gewalt gegen das weibliche Geschlecht vermeiden will! </a:t>
            </a:r>
          </a:p>
          <a:p>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sym typeface="Wingdings" panose="05000000000000000000" pitchFamily="2" charset="2"/>
              </a:rPr>
              <a:t> </a:t>
            </a:r>
            <a:r>
              <a:rPr lang="de-CH" b="1" dirty="0">
                <a:latin typeface="Arial" panose="020B0604020202020204" pitchFamily="34" charset="0"/>
                <a:cs typeface="Arial" panose="020B0604020202020204" pitchFamily="34" charset="0"/>
              </a:rPr>
              <a:t>Problem</a:t>
            </a:r>
            <a:r>
              <a:rPr lang="de-CH" dirty="0">
                <a:latin typeface="Arial" panose="020B0604020202020204" pitchFamily="34" charset="0"/>
                <a:cs typeface="Arial" panose="020B0604020202020204" pitchFamily="34" charset="0"/>
              </a:rPr>
              <a:t>: Exegetische Herausforderung/ Missachtung. </a:t>
            </a:r>
          </a:p>
        </p:txBody>
      </p:sp>
    </p:spTree>
    <p:extLst>
      <p:ext uri="{BB962C8B-B14F-4D97-AF65-F5344CB8AC3E}">
        <p14:creationId xmlns:p14="http://schemas.microsoft.com/office/powerpoint/2010/main" val="2579853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5AD63D-DF28-4590-A50F-99ADC2F27BC6}"/>
              </a:ext>
            </a:extLst>
          </p:cNvPr>
          <p:cNvSpPr>
            <a:spLocks noGrp="1"/>
          </p:cNvSpPr>
          <p:nvPr>
            <p:ph type="title"/>
          </p:nvPr>
        </p:nvSpPr>
        <p:spPr>
          <a:xfrm>
            <a:off x="841248" y="548640"/>
            <a:ext cx="3419540" cy="5431536"/>
          </a:xfrm>
        </p:spPr>
        <p:txBody>
          <a:bodyPr>
            <a:normAutofit/>
          </a:bodyPr>
          <a:lstStyle/>
          <a:p>
            <a:r>
              <a:rPr lang="de-CH" sz="5600"/>
              <a:t>Die Sunna des Propheten </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08E490A-4EF3-4F95-ACDC-293745D59743}"/>
              </a:ext>
            </a:extLst>
          </p:cNvPr>
          <p:cNvSpPr>
            <a:spLocks noGrp="1"/>
          </p:cNvSpPr>
          <p:nvPr>
            <p:ph idx="1"/>
          </p:nvPr>
        </p:nvSpPr>
        <p:spPr>
          <a:xfrm>
            <a:off x="5298594" y="873918"/>
            <a:ext cx="6052158" cy="5431536"/>
          </a:xfrm>
        </p:spPr>
        <p:txBody>
          <a:bodyPr anchor="ctr">
            <a:normAutofit/>
          </a:bodyPr>
          <a:lstStyle/>
          <a:p>
            <a:pPr>
              <a:lnSpc>
                <a:spcPct val="100000"/>
              </a:lnSpc>
            </a:pPr>
            <a:r>
              <a:rPr lang="de-CH" sz="2400" dirty="0" err="1">
                <a:latin typeface="Arial" panose="020B0604020202020204" pitchFamily="34" charset="0"/>
                <a:cs typeface="Arial" panose="020B0604020202020204" pitchFamily="34" charset="0"/>
              </a:rPr>
              <a:t>Wadud</a:t>
            </a:r>
            <a:r>
              <a:rPr lang="de-CH" sz="2400" dirty="0">
                <a:latin typeface="Arial" panose="020B0604020202020204" pitchFamily="34" charset="0"/>
                <a:cs typeface="Arial" panose="020B0604020202020204" pitchFamily="34" charset="0"/>
              </a:rPr>
              <a:t> </a:t>
            </a:r>
            <a:r>
              <a:rPr lang="de-CH" sz="2400" b="1" dirty="0">
                <a:latin typeface="Arial" panose="020B0604020202020204" pitchFamily="34" charset="0"/>
                <a:cs typeface="Arial" panose="020B0604020202020204" pitchFamily="34" charset="0"/>
              </a:rPr>
              <a:t>zieht die Hadithe nicht </a:t>
            </a:r>
            <a:r>
              <a:rPr lang="de-CH" sz="2400" dirty="0">
                <a:latin typeface="Arial" panose="020B0604020202020204" pitchFamily="34" charset="0"/>
                <a:cs typeface="Arial" panose="020B0604020202020204" pitchFamily="34" charset="0"/>
              </a:rPr>
              <a:t>zur Erklärung von 4:34 bei! </a:t>
            </a:r>
          </a:p>
          <a:p>
            <a:pPr>
              <a:lnSpc>
                <a:spcPct val="100000"/>
              </a:lnSpc>
            </a:pPr>
            <a:r>
              <a:rPr lang="de-CH" sz="2400" dirty="0">
                <a:latin typeface="Arial" panose="020B0604020202020204" pitchFamily="34" charset="0"/>
                <a:cs typeface="Arial" panose="020B0604020202020204" pitchFamily="34" charset="0"/>
              </a:rPr>
              <a:t>Sunna als Ergänzung </a:t>
            </a:r>
            <a:r>
              <a:rPr lang="de-CH" sz="2400" b="1" dirty="0">
                <a:latin typeface="Arial" panose="020B0604020202020204" pitchFamily="34" charset="0"/>
                <a:cs typeface="Arial" panose="020B0604020202020204" pitchFamily="34" charset="0"/>
              </a:rPr>
              <a:t>bietet aber feministische Lesens- und Deutungsart! </a:t>
            </a:r>
          </a:p>
          <a:p>
            <a:pPr>
              <a:lnSpc>
                <a:spcPct val="100000"/>
              </a:lnSpc>
            </a:pPr>
            <a:r>
              <a:rPr lang="de-CH" sz="2400" dirty="0">
                <a:latin typeface="Arial" panose="020B0604020202020204" pitchFamily="34" charset="0"/>
                <a:cs typeface="Arial" panose="020B0604020202020204" pitchFamily="34" charset="0"/>
              </a:rPr>
              <a:t>Unter richtiger Anwendung, also methodisch kohärent richtig angewendet </a:t>
            </a:r>
            <a:r>
              <a:rPr lang="de-CH" sz="2400" b="1" dirty="0">
                <a:latin typeface="Arial" panose="020B0604020202020204" pitchFamily="34" charset="0"/>
                <a:cs typeface="Arial" panose="020B0604020202020204" pitchFamily="34" charset="0"/>
              </a:rPr>
              <a:t>können patriarchalische und misogyne Lesearten revidiert werden! </a:t>
            </a:r>
          </a:p>
          <a:p>
            <a:pPr>
              <a:lnSpc>
                <a:spcPct val="100000"/>
              </a:lnSpc>
            </a:pPr>
            <a:r>
              <a:rPr lang="de-CH" sz="2400" b="1" dirty="0">
                <a:latin typeface="Arial" panose="020B0604020202020204" pitchFamily="34" charset="0"/>
                <a:cs typeface="Arial" panose="020B0604020202020204" pitchFamily="34" charset="0"/>
              </a:rPr>
              <a:t>Kritik</a:t>
            </a:r>
            <a:r>
              <a:rPr lang="de-CH" sz="2400" dirty="0">
                <a:latin typeface="Arial" panose="020B0604020202020204" pitchFamily="34" charset="0"/>
                <a:cs typeface="Arial" panose="020B0604020202020204" pitchFamily="34" charset="0"/>
              </a:rPr>
              <a:t>: Man MUSS die Hadithe hinzuziehen, um diesem Ziel gerecht zu werden. </a:t>
            </a:r>
          </a:p>
          <a:p>
            <a:pPr>
              <a:lnSpc>
                <a:spcPct val="100000"/>
              </a:lnSpc>
            </a:pPr>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28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6C24EC-ED19-4E8C-A632-5798A32E96C2}"/>
              </a:ext>
            </a:extLst>
          </p:cNvPr>
          <p:cNvSpPr>
            <a:spLocks noGrp="1"/>
          </p:cNvSpPr>
          <p:nvPr>
            <p:ph type="title"/>
          </p:nvPr>
        </p:nvSpPr>
        <p:spPr>
          <a:xfrm>
            <a:off x="841248" y="548640"/>
            <a:ext cx="3700102" cy="5431536"/>
          </a:xfrm>
        </p:spPr>
        <p:txBody>
          <a:bodyPr>
            <a:normAutofit/>
          </a:bodyPr>
          <a:lstStyle/>
          <a:p>
            <a:r>
              <a:rPr lang="de-CH" dirty="0"/>
              <a:t>Die </a:t>
            </a:r>
            <a:r>
              <a:rPr lang="de-CH" dirty="0" err="1"/>
              <a:t>Hadithehermeneuti</a:t>
            </a:r>
            <a:r>
              <a:rPr lang="de-CH" sz="2400" dirty="0" err="1"/>
              <a:t>k</a:t>
            </a:r>
            <a:r>
              <a:rPr lang="de-CH" sz="2400" dirty="0"/>
              <a:t>	</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BE855A5A-A77B-41A4-9DE1-E658D1EC9CE6}"/>
              </a:ext>
            </a:extLst>
          </p:cNvPr>
          <p:cNvSpPr>
            <a:spLocks noGrp="1"/>
          </p:cNvSpPr>
          <p:nvPr>
            <p:ph idx="1"/>
          </p:nvPr>
        </p:nvSpPr>
        <p:spPr>
          <a:xfrm>
            <a:off x="5298594" y="863702"/>
            <a:ext cx="6052158" cy="5431536"/>
          </a:xfrm>
        </p:spPr>
        <p:txBody>
          <a:bodyPr anchor="ctr">
            <a:normAutofit/>
          </a:bodyPr>
          <a:lstStyle/>
          <a:p>
            <a:pPr>
              <a:lnSpc>
                <a:spcPct val="100000"/>
              </a:lnSpc>
            </a:pPr>
            <a:r>
              <a:rPr lang="de-CH" sz="2200" b="1" dirty="0">
                <a:latin typeface="Arial" panose="020B0604020202020204" pitchFamily="34" charset="0"/>
                <a:cs typeface="Arial" panose="020B0604020202020204" pitchFamily="34" charset="0"/>
              </a:rPr>
              <a:t>Am Beispiel </a:t>
            </a:r>
            <a:r>
              <a:rPr lang="de-CH" sz="2200" b="1" dirty="0" err="1">
                <a:latin typeface="Arial" panose="020B0604020202020204" pitchFamily="34" charset="0"/>
                <a:cs typeface="Arial" panose="020B0604020202020204" pitchFamily="34" charset="0"/>
              </a:rPr>
              <a:t>Nuzus</a:t>
            </a:r>
            <a:r>
              <a:rPr lang="de-CH" sz="2200" b="1" dirty="0">
                <a:latin typeface="Arial" panose="020B0604020202020204" pitchFamily="34" charset="0"/>
                <a:cs typeface="Arial" panose="020B0604020202020204" pitchFamily="34" charset="0"/>
              </a:rPr>
              <a:t> </a:t>
            </a:r>
          </a:p>
          <a:p>
            <a:pPr>
              <a:lnSpc>
                <a:spcPct val="100000"/>
              </a:lnSpc>
            </a:pPr>
            <a:r>
              <a:rPr lang="de-CH" sz="2200" b="1" dirty="0">
                <a:latin typeface="Arial" panose="020B0604020202020204" pitchFamily="34" charset="0"/>
                <a:cs typeface="Arial" panose="020B0604020202020204" pitchFamily="34" charset="0"/>
              </a:rPr>
              <a:t>Widersprüchliche Hadithe: </a:t>
            </a:r>
            <a:r>
              <a:rPr lang="de-CH" sz="2200" dirty="0">
                <a:latin typeface="Arial" panose="020B0604020202020204" pitchFamily="34" charset="0"/>
                <a:cs typeface="Arial" panose="020B0604020202020204" pitchFamily="34" charset="0"/>
              </a:rPr>
              <a:t>welche die das Schlagen bejahen und welche die es verbieten?!</a:t>
            </a:r>
          </a:p>
          <a:p>
            <a:pPr>
              <a:lnSpc>
                <a:spcPct val="100000"/>
              </a:lnSpc>
            </a:pPr>
            <a:r>
              <a:rPr lang="de-CH" sz="2200" dirty="0">
                <a:latin typeface="Arial" panose="020B0604020202020204" pitchFamily="34" charset="0"/>
                <a:cs typeface="Arial" panose="020B0604020202020204" pitchFamily="34" charset="0"/>
              </a:rPr>
              <a:t>Herabsendung von 4:34 eine Korrektur der prophetischen Sunna und das Schlagen im Falle von </a:t>
            </a:r>
            <a:r>
              <a:rPr lang="de-CH" sz="2200" dirty="0" err="1">
                <a:latin typeface="Arial" panose="020B0604020202020204" pitchFamily="34" charset="0"/>
                <a:cs typeface="Arial" panose="020B0604020202020204" pitchFamily="34" charset="0"/>
              </a:rPr>
              <a:t>nuzus</a:t>
            </a:r>
            <a:r>
              <a:rPr lang="de-CH" sz="2200" dirty="0">
                <a:latin typeface="Arial" panose="020B0604020202020204" pitchFamily="34" charset="0"/>
                <a:cs typeface="Arial" panose="020B0604020202020204" pitchFamily="34" charset="0"/>
              </a:rPr>
              <a:t> von Gott erlaubt?</a:t>
            </a:r>
          </a:p>
          <a:p>
            <a:pPr>
              <a:lnSpc>
                <a:spcPct val="100000"/>
              </a:lnSpc>
            </a:pPr>
            <a:r>
              <a:rPr lang="de-CH" sz="2200" b="1" dirty="0">
                <a:latin typeface="Arial" panose="020B0604020202020204" pitchFamily="34" charset="0"/>
                <a:cs typeface="Arial" panose="020B0604020202020204" pitchFamily="34" charset="0"/>
              </a:rPr>
              <a:t>Fakt ist: </a:t>
            </a:r>
            <a:r>
              <a:rPr lang="de-CH" sz="2200" dirty="0">
                <a:latin typeface="Arial" panose="020B0604020202020204" pitchFamily="34" charset="0"/>
                <a:cs typeface="Arial" panose="020B0604020202020204" pitchFamily="34" charset="0"/>
              </a:rPr>
              <a:t>Der Prophet hat sich sogar bei Konflikten und Provokationen mit seinen Frauen friedlich verhalten </a:t>
            </a:r>
          </a:p>
          <a:p>
            <a:pPr marL="0" indent="0">
              <a:lnSpc>
                <a:spcPct val="100000"/>
              </a:lnSpc>
              <a:buNone/>
            </a:pPr>
            <a:r>
              <a:rPr lang="de-CH" sz="2200" dirty="0">
                <a:latin typeface="Arial" panose="020B0604020202020204" pitchFamily="34" charset="0"/>
                <a:cs typeface="Arial" panose="020B0604020202020204" pitchFamily="34" charset="0"/>
                <a:sym typeface="Wingdings" panose="05000000000000000000" pitchFamily="2" charset="2"/>
              </a:rPr>
              <a:t> Der Prophet kann nicht gegen den Willen Gottes handeln  ERGO: Er hat sich gottgefällig und somit friedlich, fair und gewaltfrei verhalten in der Ehe. </a:t>
            </a:r>
            <a:endParaRPr lang="de-CH" sz="2200" dirty="0">
              <a:latin typeface="Arial" panose="020B0604020202020204" pitchFamily="34" charset="0"/>
              <a:cs typeface="Arial" panose="020B0604020202020204" pitchFamily="34" charset="0"/>
            </a:endParaRPr>
          </a:p>
          <a:p>
            <a:pPr>
              <a:lnSpc>
                <a:spcPct val="100000"/>
              </a:lnSpc>
            </a:pPr>
            <a:endParaRPr lang="de-CH"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892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7B17D-17E1-4731-A661-AC6B08299A86}"/>
              </a:ext>
            </a:extLst>
          </p:cNvPr>
          <p:cNvSpPr>
            <a:spLocks noGrp="1"/>
          </p:cNvSpPr>
          <p:nvPr>
            <p:ph type="title"/>
          </p:nvPr>
        </p:nvSpPr>
        <p:spPr>
          <a:xfrm>
            <a:off x="838200" y="365125"/>
            <a:ext cx="10515600" cy="1325563"/>
          </a:xfrm>
        </p:spPr>
        <p:txBody>
          <a:bodyPr>
            <a:normAutofit/>
          </a:bodyPr>
          <a:lstStyle/>
          <a:p>
            <a:r>
              <a:rPr lang="de-CH" sz="6600"/>
              <a:t>Good to know</a:t>
            </a:r>
          </a:p>
        </p:txBody>
      </p:sp>
      <p:sp>
        <p:nvSpPr>
          <p:cNvPr id="3" name="Inhaltsplatzhalter 2">
            <a:extLst>
              <a:ext uri="{FF2B5EF4-FFF2-40B4-BE49-F238E27FC236}">
                <a16:creationId xmlns:a16="http://schemas.microsoft.com/office/drawing/2014/main" id="{7548EAA2-B866-4434-BD5E-00D258EC2D1C}"/>
              </a:ext>
            </a:extLst>
          </p:cNvPr>
          <p:cNvSpPr>
            <a:spLocks noGrp="1"/>
          </p:cNvSpPr>
          <p:nvPr>
            <p:ph idx="1"/>
          </p:nvPr>
        </p:nvSpPr>
        <p:spPr>
          <a:xfrm>
            <a:off x="838200" y="1929384"/>
            <a:ext cx="10515600" cy="4251960"/>
          </a:xfrm>
        </p:spPr>
        <p:txBody>
          <a:bodyPr>
            <a:normAutofit/>
          </a:bodyPr>
          <a:lstStyle/>
          <a:p>
            <a:pPr>
              <a:lnSpc>
                <a:spcPct val="100000"/>
              </a:lnSpc>
            </a:pPr>
            <a:endParaRPr lang="de-CH" sz="2000" dirty="0">
              <a:latin typeface="Arial" panose="020B0604020202020204" pitchFamily="34" charset="0"/>
              <a:cs typeface="Arial" panose="020B0604020202020204" pitchFamily="34" charset="0"/>
            </a:endParaRPr>
          </a:p>
          <a:p>
            <a:pPr>
              <a:lnSpc>
                <a:spcPct val="100000"/>
              </a:lnSpc>
            </a:pPr>
            <a:r>
              <a:rPr lang="de-CH" sz="2000" dirty="0">
                <a:latin typeface="Arial" panose="020B0604020202020204" pitchFamily="34" charset="0"/>
                <a:cs typeface="Arial" panose="020B0604020202020204" pitchFamily="34" charset="0"/>
              </a:rPr>
              <a:t>Die Hadithe sind gerade in Ehesachen einfach kritisch zu durchleuchten, weil: </a:t>
            </a:r>
          </a:p>
          <a:p>
            <a:pPr marL="0" indent="0">
              <a:lnSpc>
                <a:spcPct val="100000"/>
              </a:lnSpc>
              <a:buNone/>
            </a:pPr>
            <a:endParaRPr lang="de-CH" sz="2000" dirty="0">
              <a:latin typeface="Arial" panose="020B0604020202020204" pitchFamily="34" charset="0"/>
              <a:cs typeface="Arial" panose="020B0604020202020204" pitchFamily="34" charset="0"/>
            </a:endParaRPr>
          </a:p>
          <a:p>
            <a:pPr>
              <a:lnSpc>
                <a:spcPct val="100000"/>
              </a:lnSpc>
              <a:buFontTx/>
              <a:buChar char="-"/>
            </a:pPr>
            <a:r>
              <a:rPr lang="de-CH" sz="2000" b="1" dirty="0">
                <a:latin typeface="Arial" panose="020B0604020202020204" pitchFamily="34" charset="0"/>
                <a:cs typeface="Arial" panose="020B0604020202020204" pitchFamily="34" charset="0"/>
              </a:rPr>
              <a:t>man gekoppelt am Verhalten des Propheten gegenüber seinen Frauen mehr ablesen kann, als im gesprochenem/ geschriebenem Wort </a:t>
            </a:r>
          </a:p>
          <a:p>
            <a:pPr marL="0" indent="0">
              <a:lnSpc>
                <a:spcPct val="100000"/>
              </a:lnSpc>
              <a:buNone/>
            </a:pPr>
            <a:endParaRPr lang="de-CH" sz="2000" b="1" dirty="0">
              <a:latin typeface="Arial" panose="020B0604020202020204" pitchFamily="34" charset="0"/>
              <a:cs typeface="Arial" panose="020B0604020202020204" pitchFamily="34" charset="0"/>
            </a:endParaRPr>
          </a:p>
          <a:p>
            <a:pPr marL="0" indent="0">
              <a:lnSpc>
                <a:spcPct val="100000"/>
              </a:lnSpc>
              <a:buNone/>
            </a:pPr>
            <a:r>
              <a:rPr lang="de-CH" sz="2000" dirty="0">
                <a:latin typeface="Arial" panose="020B0604020202020204" pitchFamily="34" charset="0"/>
                <a:cs typeface="Arial" panose="020B0604020202020204" pitchFamily="34" charset="0"/>
              </a:rPr>
              <a:t>- Ausserdem: Auch hier kommt wieder die </a:t>
            </a:r>
            <a:r>
              <a:rPr lang="de-CH" sz="2000" dirty="0" err="1">
                <a:latin typeface="Arial" panose="020B0604020202020204" pitchFamily="34" charset="0"/>
                <a:cs typeface="Arial" panose="020B0604020202020204" pitchFamily="34" charset="0"/>
              </a:rPr>
              <a:t>isnad</a:t>
            </a:r>
            <a:r>
              <a:rPr lang="de-CH" sz="2000" dirty="0">
                <a:latin typeface="Arial" panose="020B0604020202020204" pitchFamily="34" charset="0"/>
                <a:cs typeface="Arial" panose="020B0604020202020204" pitchFamily="34" charset="0"/>
              </a:rPr>
              <a:t>-Kritik zum Vorschein: Durch jahrhundertelange Exegeten/ Interpretationen können Hadithe verfälscht worden sein oder sind einfach nicht mehr authentisch! </a:t>
            </a:r>
          </a:p>
          <a:p>
            <a:pPr marL="0" indent="0">
              <a:lnSpc>
                <a:spcPct val="100000"/>
              </a:lnSpc>
              <a:buNone/>
            </a:pP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99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1F311E-001B-4417-822B-EDF59DCCC1A6}"/>
              </a:ext>
            </a:extLst>
          </p:cNvPr>
          <p:cNvSpPr>
            <a:spLocks noGrp="1"/>
          </p:cNvSpPr>
          <p:nvPr>
            <p:ph type="title"/>
          </p:nvPr>
        </p:nvSpPr>
        <p:spPr>
          <a:xfrm>
            <a:off x="838200" y="365125"/>
            <a:ext cx="10515600" cy="1325563"/>
          </a:xfrm>
        </p:spPr>
        <p:txBody>
          <a:bodyPr>
            <a:normAutofit/>
          </a:bodyPr>
          <a:lstStyle/>
          <a:p>
            <a:pPr>
              <a:lnSpc>
                <a:spcPct val="90000"/>
              </a:lnSpc>
            </a:pPr>
            <a:r>
              <a:rPr lang="de-CH" sz="4100"/>
              <a:t>Sunna qawliya (gesprochene Sunna)</a:t>
            </a:r>
          </a:p>
        </p:txBody>
      </p:sp>
      <p:sp>
        <p:nvSpPr>
          <p:cNvPr id="3" name="Inhaltsplatzhalter 2">
            <a:extLst>
              <a:ext uri="{FF2B5EF4-FFF2-40B4-BE49-F238E27FC236}">
                <a16:creationId xmlns:a16="http://schemas.microsoft.com/office/drawing/2014/main" id="{AB4FEAD6-3D8D-4C48-977C-D077C94D6FD2}"/>
              </a:ext>
            </a:extLst>
          </p:cNvPr>
          <p:cNvSpPr>
            <a:spLocks noGrp="1"/>
          </p:cNvSpPr>
          <p:nvPr>
            <p:ph idx="1"/>
          </p:nvPr>
        </p:nvSpPr>
        <p:spPr>
          <a:xfrm>
            <a:off x="838200" y="1929384"/>
            <a:ext cx="10515600" cy="4251960"/>
          </a:xfrm>
        </p:spPr>
        <p:txBody>
          <a:bodyPr>
            <a:normAutofit fontScale="85000" lnSpcReduction="10000"/>
          </a:bodyPr>
          <a:lstStyle/>
          <a:p>
            <a:pPr>
              <a:lnSpc>
                <a:spcPct val="100000"/>
              </a:lnSpc>
            </a:pPr>
            <a:r>
              <a:rPr lang="de-CH" sz="2400" b="1" dirty="0">
                <a:latin typeface="Arial" panose="020B0604020202020204" pitchFamily="34" charset="0"/>
                <a:cs typeface="Arial" panose="020B0604020202020204" pitchFamily="34" charset="0"/>
              </a:rPr>
              <a:t>Beispiel aus einem Hadith: </a:t>
            </a:r>
          </a:p>
          <a:p>
            <a:pPr marL="0" indent="0">
              <a:lnSpc>
                <a:spcPct val="100000"/>
              </a:lnSpc>
              <a:buNone/>
            </a:pPr>
            <a:r>
              <a:rPr lang="de-CH" sz="2400" dirty="0">
                <a:latin typeface="Arial" panose="020B0604020202020204" pitchFamily="34" charset="0"/>
                <a:cs typeface="Arial" panose="020B0604020202020204" pitchFamily="34" charset="0"/>
              </a:rPr>
              <a:t>(…) der Prophet antwortet mit Unbehagen auf die Frage vom Schlagen «dürfen» folgendermassen: </a:t>
            </a:r>
          </a:p>
          <a:p>
            <a:pPr marL="0" indent="0">
              <a:lnSpc>
                <a:spcPct val="100000"/>
              </a:lnSpc>
              <a:buNone/>
            </a:pPr>
            <a:endParaRPr lang="de-CH" sz="2400" dirty="0">
              <a:latin typeface="Arial" panose="020B0604020202020204" pitchFamily="34" charset="0"/>
              <a:cs typeface="Arial" panose="020B0604020202020204" pitchFamily="34" charset="0"/>
            </a:endParaRPr>
          </a:p>
          <a:p>
            <a:pPr marL="0" indent="0" algn="ctr">
              <a:lnSpc>
                <a:spcPct val="100000"/>
              </a:lnSpc>
              <a:buNone/>
            </a:pPr>
            <a:r>
              <a:rPr lang="de-CH" sz="2400" b="1" dirty="0">
                <a:latin typeface="Arial" panose="020B0604020202020204" pitchFamily="34" charset="0"/>
                <a:cs typeface="Arial" panose="020B0604020202020204" pitchFamily="34" charset="0"/>
              </a:rPr>
              <a:t>«Wie könnt ihr eure Frauen schlagen, mit denen ihr die Nacht im Bett verbringt?» </a:t>
            </a:r>
          </a:p>
          <a:p>
            <a:pPr marL="0" indent="0" algn="ctr">
              <a:lnSpc>
                <a:spcPct val="100000"/>
              </a:lnSpc>
              <a:buNone/>
            </a:pPr>
            <a:endParaRPr lang="de-CH" sz="2400" b="1" dirty="0">
              <a:latin typeface="Arial" panose="020B0604020202020204" pitchFamily="34" charset="0"/>
              <a:cs typeface="Arial" panose="020B0604020202020204" pitchFamily="34" charset="0"/>
            </a:endParaRPr>
          </a:p>
          <a:p>
            <a:pPr marL="0" indent="0">
              <a:lnSpc>
                <a:spcPct val="100000"/>
              </a:lnSpc>
              <a:buNone/>
            </a:pPr>
            <a:r>
              <a:rPr lang="de-CH" sz="2400" b="1" dirty="0">
                <a:latin typeface="Arial" panose="020B0604020202020204" pitchFamily="34" charset="0"/>
                <a:cs typeface="Arial" panose="020B0604020202020204" pitchFamily="34" charset="0"/>
              </a:rPr>
              <a:t>Ausserdem aus dem Mund vom Propheten: </a:t>
            </a:r>
          </a:p>
          <a:p>
            <a:pPr marL="0" indent="0">
              <a:lnSpc>
                <a:spcPct val="100000"/>
              </a:lnSpc>
              <a:buNone/>
            </a:pPr>
            <a:r>
              <a:rPr lang="de-CH" sz="2400" dirty="0">
                <a:latin typeface="Arial" panose="020B0604020202020204" pitchFamily="34" charset="0"/>
                <a:cs typeface="Arial" panose="020B0604020202020204" pitchFamily="34" charset="0"/>
              </a:rPr>
              <a:t>«Der beste unter euch wird keine Frau Schlagen» und</a:t>
            </a:r>
          </a:p>
          <a:p>
            <a:pPr marL="0" indent="0">
              <a:lnSpc>
                <a:spcPct val="100000"/>
              </a:lnSpc>
              <a:buNone/>
            </a:pPr>
            <a:r>
              <a:rPr lang="de-CH" sz="2400" dirty="0">
                <a:latin typeface="Arial" panose="020B0604020202020204" pitchFamily="34" charset="0"/>
                <a:cs typeface="Arial" panose="020B0604020202020204" pitchFamily="34" charset="0"/>
              </a:rPr>
              <a:t>«Der beste unter euch ist derjenige, der seine Frau gut behandelt»</a:t>
            </a:r>
          </a:p>
          <a:p>
            <a:pPr marL="0" indent="0">
              <a:lnSpc>
                <a:spcPct val="100000"/>
              </a:lnSpc>
              <a:buNone/>
            </a:pPr>
            <a:r>
              <a:rPr lang="de-CH" sz="2400" dirty="0">
                <a:latin typeface="Arial" panose="020B0604020202020204" pitchFamily="34" charset="0"/>
                <a:cs typeface="Arial" panose="020B0604020202020204" pitchFamily="34" charset="0"/>
              </a:rPr>
              <a:t>«Der beste unter euch ist der, der seine Frauen gut behandelt: unter euch bin ich der beste, der seine Frauen gut behandelt» </a:t>
            </a:r>
          </a:p>
        </p:txBody>
      </p:sp>
    </p:spTree>
    <p:extLst>
      <p:ext uri="{BB962C8B-B14F-4D97-AF65-F5344CB8AC3E}">
        <p14:creationId xmlns:p14="http://schemas.microsoft.com/office/powerpoint/2010/main" val="1373899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71F92D-F674-4B0C-A588-FA046453656C}"/>
              </a:ext>
            </a:extLst>
          </p:cNvPr>
          <p:cNvSpPr>
            <a:spLocks noGrp="1"/>
          </p:cNvSpPr>
          <p:nvPr>
            <p:ph type="title"/>
          </p:nvPr>
        </p:nvSpPr>
        <p:spPr>
          <a:xfrm>
            <a:off x="838200" y="365125"/>
            <a:ext cx="10515600" cy="1325563"/>
          </a:xfrm>
        </p:spPr>
        <p:txBody>
          <a:bodyPr>
            <a:normAutofit/>
          </a:bodyPr>
          <a:lstStyle/>
          <a:p>
            <a:pPr>
              <a:lnSpc>
                <a:spcPct val="90000"/>
              </a:lnSpc>
            </a:pPr>
            <a:r>
              <a:rPr lang="de-CH" sz="4100"/>
              <a:t>Kritik für Frauenrechte an den Propheten</a:t>
            </a:r>
          </a:p>
        </p:txBody>
      </p:sp>
      <p:sp>
        <p:nvSpPr>
          <p:cNvPr id="3" name="Inhaltsplatzhalter 2">
            <a:extLst>
              <a:ext uri="{FF2B5EF4-FFF2-40B4-BE49-F238E27FC236}">
                <a16:creationId xmlns:a16="http://schemas.microsoft.com/office/drawing/2014/main" id="{8A2755DD-35F5-4B52-907D-6A0B9B2AF4BA}"/>
              </a:ext>
            </a:extLst>
          </p:cNvPr>
          <p:cNvSpPr>
            <a:spLocks noGrp="1"/>
          </p:cNvSpPr>
          <p:nvPr>
            <p:ph idx="1"/>
          </p:nvPr>
        </p:nvSpPr>
        <p:spPr>
          <a:xfrm>
            <a:off x="838200" y="1929384"/>
            <a:ext cx="10515600" cy="4251960"/>
          </a:xfrm>
        </p:spPr>
        <p:txBody>
          <a:bodyPr>
            <a:normAutofit/>
          </a:bodyPr>
          <a:lstStyle/>
          <a:p>
            <a:pPr>
              <a:lnSpc>
                <a:spcPct val="100000"/>
              </a:lnSpc>
            </a:pPr>
            <a:r>
              <a:rPr lang="de-CH" sz="1500" dirty="0">
                <a:latin typeface="Arial" panose="020B0604020202020204" pitchFamily="34" charset="0"/>
                <a:cs typeface="Arial" panose="020B0604020202020204" pitchFamily="34" charset="0"/>
              </a:rPr>
              <a:t>Veränderungsprozesse wie «Verbot des Schlagens von Frauen» </a:t>
            </a:r>
            <a:r>
              <a:rPr lang="de-CH" sz="1500" b="1" dirty="0">
                <a:latin typeface="Arial" panose="020B0604020202020204" pitchFamily="34" charset="0"/>
                <a:cs typeface="Arial" panose="020B0604020202020204" pitchFamily="34" charset="0"/>
              </a:rPr>
              <a:t>lösten bei einigen seiner Leute Unmut aus… </a:t>
            </a:r>
          </a:p>
          <a:p>
            <a:pPr marL="0" indent="0">
              <a:lnSpc>
                <a:spcPct val="100000"/>
              </a:lnSpc>
              <a:buNone/>
            </a:pPr>
            <a:endParaRPr lang="de-CH" sz="1500" b="1" dirty="0">
              <a:latin typeface="Arial" panose="020B0604020202020204" pitchFamily="34" charset="0"/>
              <a:cs typeface="Arial" panose="020B0604020202020204" pitchFamily="34" charset="0"/>
            </a:endParaRPr>
          </a:p>
          <a:p>
            <a:pPr>
              <a:lnSpc>
                <a:spcPct val="100000"/>
              </a:lnSpc>
            </a:pPr>
            <a:r>
              <a:rPr lang="de-CH" sz="1800" dirty="0">
                <a:latin typeface="Arial" panose="020B0604020202020204" pitchFamily="34" charset="0"/>
                <a:cs typeface="Arial" panose="020B0604020202020204" pitchFamily="34" charset="0"/>
              </a:rPr>
              <a:t>(…) Umar beschwerte sich, dass seine Frauen nicht mehr zu zähmen seien! </a:t>
            </a:r>
          </a:p>
          <a:p>
            <a:pPr>
              <a:lnSpc>
                <a:spcPct val="100000"/>
              </a:lnSpc>
            </a:pPr>
            <a:r>
              <a:rPr lang="de-CH" sz="1800" dirty="0">
                <a:latin typeface="Arial" panose="020B0604020202020204" pitchFamily="34" charset="0"/>
                <a:cs typeface="Arial" panose="020B0604020202020204" pitchFamily="34" charset="0"/>
              </a:rPr>
              <a:t>(…) daraufhin wurden die Frauen frech und verhielten sich ihren Männern gegenüber auflehnend (…) </a:t>
            </a:r>
          </a:p>
          <a:p>
            <a:pPr>
              <a:lnSpc>
                <a:spcPct val="100000"/>
              </a:lnSpc>
            </a:pPr>
            <a:r>
              <a:rPr lang="de-CH" sz="1800" dirty="0">
                <a:latin typeface="Arial" panose="020B0604020202020204" pitchFamily="34" charset="0"/>
                <a:cs typeface="Arial" panose="020B0604020202020204" pitchFamily="34" charset="0"/>
              </a:rPr>
              <a:t>(…) ihr Verhalten ist bedrohlich (…)</a:t>
            </a:r>
          </a:p>
          <a:p>
            <a:pPr>
              <a:lnSpc>
                <a:spcPct val="100000"/>
              </a:lnSpc>
              <a:buFont typeface="Wingdings" panose="05000000000000000000" pitchFamily="2" charset="2"/>
              <a:buChar char="à"/>
            </a:pPr>
            <a:r>
              <a:rPr lang="de-CH" sz="1800" dirty="0">
                <a:latin typeface="Arial" panose="020B0604020202020204" pitchFamily="34" charset="0"/>
                <a:cs typeface="Arial" panose="020B0604020202020204" pitchFamily="34" charset="0"/>
                <a:sym typeface="Wingdings" panose="05000000000000000000" pitchFamily="2" charset="2"/>
              </a:rPr>
              <a:t>Aus der Abschiedspredigt, in welcher Kernelemente der islamischen Glaubenslehre zusammengefasst ist: </a:t>
            </a:r>
          </a:p>
          <a:p>
            <a:pPr marL="0" indent="0">
              <a:lnSpc>
                <a:spcPct val="100000"/>
              </a:lnSpc>
              <a:buNone/>
            </a:pPr>
            <a:r>
              <a:rPr lang="de-CH" sz="1800" dirty="0">
                <a:latin typeface="Arial" panose="020B0604020202020204" pitchFamily="34" charset="0"/>
                <a:cs typeface="Arial" panose="020B0604020202020204" pitchFamily="34" charset="0"/>
                <a:sym typeface="Wingdings" panose="05000000000000000000" pitchFamily="2" charset="2"/>
              </a:rPr>
              <a:t>«Ihr habt Rechte über Frauen und sie haben Rechte über euch. Und sie sind euch von Gott anvertraut» </a:t>
            </a:r>
          </a:p>
          <a:p>
            <a:pPr marL="0" indent="0">
              <a:lnSpc>
                <a:spcPct val="100000"/>
              </a:lnSpc>
              <a:buNone/>
            </a:pPr>
            <a:r>
              <a:rPr lang="de-CH" sz="1800" dirty="0">
                <a:latin typeface="Arial" panose="020B0604020202020204" pitchFamily="34" charset="0"/>
                <a:cs typeface="Arial" panose="020B0604020202020204" pitchFamily="34" charset="0"/>
                <a:sym typeface="Wingdings" panose="05000000000000000000" pitchFamily="2" charset="2"/>
              </a:rPr>
              <a:t> </a:t>
            </a:r>
            <a:r>
              <a:rPr lang="de-CH" sz="1800" b="1" dirty="0">
                <a:latin typeface="Arial" panose="020B0604020202020204" pitchFamily="34" charset="0"/>
                <a:cs typeface="Arial" panose="020B0604020202020204" pitchFamily="34" charset="0"/>
              </a:rPr>
              <a:t>NEU: FRAUEN SIND GOTTESANVERTRAUTE! </a:t>
            </a:r>
          </a:p>
          <a:p>
            <a:pPr marL="0" indent="0">
              <a:lnSpc>
                <a:spcPct val="100000"/>
              </a:lnSpc>
              <a:buNone/>
            </a:pPr>
            <a:endParaRPr lang="de-CH" sz="15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459496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DDB182-58BF-4D38-9752-35AFA980497F}"/>
              </a:ext>
            </a:extLst>
          </p:cNvPr>
          <p:cNvSpPr>
            <a:spLocks noGrp="1"/>
          </p:cNvSpPr>
          <p:nvPr>
            <p:ph type="title"/>
          </p:nvPr>
        </p:nvSpPr>
        <p:spPr>
          <a:xfrm>
            <a:off x="838200" y="365125"/>
            <a:ext cx="10515600" cy="1325563"/>
          </a:xfrm>
        </p:spPr>
        <p:txBody>
          <a:bodyPr>
            <a:normAutofit/>
          </a:bodyPr>
          <a:lstStyle/>
          <a:p>
            <a:pPr>
              <a:lnSpc>
                <a:spcPct val="90000"/>
              </a:lnSpc>
            </a:pPr>
            <a:r>
              <a:rPr lang="de-CH" sz="5100"/>
              <a:t>Sunna fi’liya (getane Sunna)</a:t>
            </a:r>
          </a:p>
        </p:txBody>
      </p:sp>
      <p:sp>
        <p:nvSpPr>
          <p:cNvPr id="3" name="Inhaltsplatzhalter 2">
            <a:extLst>
              <a:ext uri="{FF2B5EF4-FFF2-40B4-BE49-F238E27FC236}">
                <a16:creationId xmlns:a16="http://schemas.microsoft.com/office/drawing/2014/main" id="{F57C8179-4AB9-4341-B0C7-F46C9610EEB2}"/>
              </a:ext>
            </a:extLst>
          </p:cNvPr>
          <p:cNvSpPr>
            <a:spLocks noGrp="1"/>
          </p:cNvSpPr>
          <p:nvPr>
            <p:ph idx="1"/>
          </p:nvPr>
        </p:nvSpPr>
        <p:spPr>
          <a:xfrm>
            <a:off x="838200" y="1929384"/>
            <a:ext cx="10515600" cy="4251960"/>
          </a:xfrm>
        </p:spPr>
        <p:txBody>
          <a:bodyPr>
            <a:normAutofit lnSpcReduction="10000"/>
          </a:bodyPr>
          <a:lstStyle/>
          <a:p>
            <a:r>
              <a:rPr lang="de-CH" dirty="0" err="1">
                <a:latin typeface="Arial" panose="020B0604020202020204" pitchFamily="34" charset="0"/>
                <a:cs typeface="Arial" panose="020B0604020202020204" pitchFamily="34" charset="0"/>
              </a:rPr>
              <a:t>A’isa</a:t>
            </a:r>
            <a:r>
              <a:rPr lang="de-CH" dirty="0">
                <a:latin typeface="Arial" panose="020B0604020202020204" pitchFamily="34" charset="0"/>
                <a:cs typeface="Arial" panose="020B0604020202020204" pitchFamily="34" charset="0"/>
              </a:rPr>
              <a:t> (Frau des Propheten) zu Mohameds Haltung zu Gewalt: </a:t>
            </a:r>
          </a:p>
          <a:p>
            <a:pPr marL="0" indent="0" algn="ctr">
              <a:buNone/>
            </a:pPr>
            <a:endParaRPr lang="de-CH" b="1" dirty="0">
              <a:latin typeface="Arial" panose="020B0604020202020204" pitchFamily="34" charset="0"/>
              <a:cs typeface="Arial" panose="020B0604020202020204" pitchFamily="34" charset="0"/>
            </a:endParaRPr>
          </a:p>
          <a:p>
            <a:pPr marL="0" indent="0" algn="ctr">
              <a:buNone/>
            </a:pPr>
            <a:r>
              <a:rPr lang="de-CH" b="1" dirty="0">
                <a:latin typeface="Arial" panose="020B0604020202020204" pitchFamily="34" charset="0"/>
                <a:cs typeface="Arial" panose="020B0604020202020204" pitchFamily="34" charset="0"/>
              </a:rPr>
              <a:t>«Der Prophet, Friede sei auf ihm, schlug niemals jemanden mit seiner Hand, weder eine Frau noch einen Sklaven, ausser in Zeiten des Krieges.» </a:t>
            </a:r>
          </a:p>
          <a:p>
            <a:pPr marL="0" indent="0">
              <a:buNone/>
            </a:pP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Hinweis darauf, dass Frauen und Sklaven in der frühislamischen Gesellschaft der unteren Schicht zugeordnet wurden.  </a:t>
            </a:r>
          </a:p>
        </p:txBody>
      </p:sp>
    </p:spTree>
    <p:extLst>
      <p:ext uri="{BB962C8B-B14F-4D97-AF65-F5344CB8AC3E}">
        <p14:creationId xmlns:p14="http://schemas.microsoft.com/office/powerpoint/2010/main" val="1613415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C4E30D-3CE8-4A68-9D32-1B1859988B73}"/>
              </a:ext>
            </a:extLst>
          </p:cNvPr>
          <p:cNvSpPr>
            <a:spLocks noGrp="1"/>
          </p:cNvSpPr>
          <p:nvPr>
            <p:ph type="title"/>
          </p:nvPr>
        </p:nvSpPr>
        <p:spPr>
          <a:xfrm>
            <a:off x="841248" y="548640"/>
            <a:ext cx="3419540" cy="5431536"/>
          </a:xfrm>
        </p:spPr>
        <p:txBody>
          <a:bodyPr>
            <a:normAutofit/>
          </a:bodyPr>
          <a:lstStyle/>
          <a:p>
            <a:pPr>
              <a:lnSpc>
                <a:spcPct val="90000"/>
              </a:lnSpc>
            </a:pPr>
            <a:r>
              <a:rPr lang="de-CH" sz="3800"/>
              <a:t>Und wie hat nun der Prophet auf Provokationen reagiert?</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9023A94-5E48-42A8-B4CC-CED8279BCAB8}"/>
              </a:ext>
            </a:extLst>
          </p:cNvPr>
          <p:cNvSpPr>
            <a:spLocks noGrp="1"/>
          </p:cNvSpPr>
          <p:nvPr>
            <p:ph idx="1"/>
          </p:nvPr>
        </p:nvSpPr>
        <p:spPr>
          <a:xfrm>
            <a:off x="5298595" y="552091"/>
            <a:ext cx="6052158" cy="5431536"/>
          </a:xfrm>
        </p:spPr>
        <p:txBody>
          <a:bodyPr anchor="ctr">
            <a:normAutofit/>
          </a:bodyPr>
          <a:lstStyle/>
          <a:p>
            <a:pPr>
              <a:lnSpc>
                <a:spcPct val="100000"/>
              </a:lnSpc>
            </a:pPr>
            <a:r>
              <a:rPr lang="de-CH" sz="2200" dirty="0">
                <a:latin typeface="Arial" panose="020B0604020202020204" pitchFamily="34" charset="0"/>
                <a:cs typeface="Arial" panose="020B0604020202020204" pitchFamily="34" charset="0"/>
              </a:rPr>
              <a:t>Ignorierte seine Frauen – ging bis zu einem Monat fort… </a:t>
            </a:r>
            <a:r>
              <a:rPr lang="de-CH" sz="2200" dirty="0">
                <a:latin typeface="Arial" panose="020B0604020202020204" pitchFamily="34" charset="0"/>
                <a:cs typeface="Arial" panose="020B0604020202020204" pitchFamily="34" charset="0"/>
                <a:sym typeface="Wingdings" panose="05000000000000000000" pitchFamily="2" charset="2"/>
              </a:rPr>
              <a:t> </a:t>
            </a:r>
          </a:p>
          <a:p>
            <a:pPr>
              <a:lnSpc>
                <a:spcPct val="100000"/>
              </a:lnSpc>
            </a:pPr>
            <a:r>
              <a:rPr lang="de-CH" sz="2200" b="1" dirty="0">
                <a:latin typeface="Arial" panose="020B0604020202020204" pitchFamily="34" charset="0"/>
                <a:cs typeface="Arial" panose="020B0604020202020204" pitchFamily="34" charset="0"/>
              </a:rPr>
              <a:t>Intervention</a:t>
            </a:r>
            <a:r>
              <a:rPr lang="de-CH" sz="2200" dirty="0">
                <a:latin typeface="Arial" panose="020B0604020202020204" pitchFamily="34" charset="0"/>
                <a:cs typeface="Arial" panose="020B0604020202020204" pitchFamily="34" charset="0"/>
              </a:rPr>
              <a:t>, wenn die VÄTER (!) vor dem Propheten ihren Töchtern gegenüber die Hand erhoben (vgl. Beispiel Abu Bakr)</a:t>
            </a:r>
          </a:p>
          <a:p>
            <a:pPr marL="0" indent="0">
              <a:lnSpc>
                <a:spcPct val="100000"/>
              </a:lnSpc>
              <a:buNone/>
            </a:pPr>
            <a:endParaRPr lang="de-CH" sz="2200" dirty="0">
              <a:latin typeface="Arial" panose="020B0604020202020204" pitchFamily="34" charset="0"/>
              <a:cs typeface="Arial" panose="020B0604020202020204" pitchFamily="34" charset="0"/>
            </a:endParaRPr>
          </a:p>
          <a:p>
            <a:pPr>
              <a:lnSpc>
                <a:spcPct val="100000"/>
              </a:lnSpc>
            </a:pPr>
            <a:r>
              <a:rPr lang="de-CH" sz="2200" b="1" dirty="0">
                <a:latin typeface="Arial" panose="020B0604020202020204" pitchFamily="34" charset="0"/>
                <a:cs typeface="Arial" panose="020B0604020202020204" pitchFamily="34" charset="0"/>
              </a:rPr>
              <a:t>Rechtsauspruch</a:t>
            </a:r>
            <a:r>
              <a:rPr lang="de-CH" sz="2200" dirty="0">
                <a:latin typeface="Arial" panose="020B0604020202020204" pitchFamily="34" charset="0"/>
                <a:cs typeface="Arial" panose="020B0604020202020204" pitchFamily="34" charset="0"/>
              </a:rPr>
              <a:t> am Beispiel </a:t>
            </a:r>
            <a:r>
              <a:rPr lang="de-CH" sz="2200" dirty="0" err="1">
                <a:latin typeface="Arial" panose="020B0604020202020204" pitchFamily="34" charset="0"/>
                <a:cs typeface="Arial" panose="020B0604020202020204" pitchFamily="34" charset="0"/>
              </a:rPr>
              <a:t>Gamila</a:t>
            </a:r>
            <a:r>
              <a:rPr lang="de-CH" sz="2200" dirty="0">
                <a:latin typeface="Arial" panose="020B0604020202020204" pitchFamily="34" charset="0"/>
                <a:cs typeface="Arial" panose="020B0604020202020204" pitchFamily="34" charset="0"/>
              </a:rPr>
              <a:t> und </a:t>
            </a:r>
            <a:r>
              <a:rPr lang="de-CH" sz="2200" dirty="0" err="1">
                <a:latin typeface="Arial" panose="020B0604020202020204" pitchFamily="34" charset="0"/>
                <a:cs typeface="Arial" panose="020B0604020202020204" pitchFamily="34" charset="0"/>
              </a:rPr>
              <a:t>Tabit</a:t>
            </a:r>
            <a:r>
              <a:rPr lang="de-CH" sz="2200" dirty="0">
                <a:latin typeface="Arial" panose="020B0604020202020204" pitchFamily="34" charset="0"/>
                <a:cs typeface="Arial" panose="020B0604020202020204" pitchFamily="34" charset="0"/>
              </a:rPr>
              <a:t>: </a:t>
            </a:r>
          </a:p>
          <a:p>
            <a:pPr marL="0" indent="0">
              <a:lnSpc>
                <a:spcPct val="100000"/>
              </a:lnSpc>
              <a:buNone/>
            </a:pPr>
            <a:r>
              <a:rPr lang="de-CH" sz="2200" dirty="0">
                <a:latin typeface="Arial" panose="020B0604020202020204" pitchFamily="34" charset="0"/>
                <a:cs typeface="Arial" panose="020B0604020202020204" pitchFamily="34" charset="0"/>
              </a:rPr>
              <a:t>«</a:t>
            </a:r>
            <a:r>
              <a:rPr lang="de-CH" sz="2200" dirty="0" err="1">
                <a:latin typeface="Arial" panose="020B0604020202020204" pitchFamily="34" charset="0"/>
                <a:cs typeface="Arial" panose="020B0604020202020204" pitchFamily="34" charset="0"/>
              </a:rPr>
              <a:t>Tabit</a:t>
            </a:r>
            <a:r>
              <a:rPr lang="de-CH" sz="2200" dirty="0">
                <a:latin typeface="Arial" panose="020B0604020202020204" pitchFamily="34" charset="0"/>
                <a:cs typeface="Arial" panose="020B0604020202020204" pitchFamily="34" charset="0"/>
              </a:rPr>
              <a:t> schlug seine Frau derart, dass ihr Arm bracht. Der Prophet veranlasste daraufhin die Scheidung. Es gab keine Vermittlung, keine Wiedergutmachung für Gewaltanwendung, warum?»</a:t>
            </a:r>
          </a:p>
        </p:txBody>
      </p:sp>
    </p:spTree>
    <p:extLst>
      <p:ext uri="{BB962C8B-B14F-4D97-AF65-F5344CB8AC3E}">
        <p14:creationId xmlns:p14="http://schemas.microsoft.com/office/powerpoint/2010/main" val="231473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FDE61E-EC0C-4A21-87DD-1FF02F49E220}"/>
              </a:ext>
            </a:extLst>
          </p:cNvPr>
          <p:cNvSpPr>
            <a:spLocks noGrp="1"/>
          </p:cNvSpPr>
          <p:nvPr>
            <p:ph type="title"/>
          </p:nvPr>
        </p:nvSpPr>
        <p:spPr>
          <a:xfrm>
            <a:off x="838200" y="365125"/>
            <a:ext cx="10515600" cy="1325563"/>
          </a:xfrm>
        </p:spPr>
        <p:txBody>
          <a:bodyPr>
            <a:normAutofit/>
          </a:bodyPr>
          <a:lstStyle/>
          <a:p>
            <a:r>
              <a:rPr lang="de-CH" sz="6600"/>
              <a:t>Fazit</a:t>
            </a:r>
          </a:p>
        </p:txBody>
      </p:sp>
      <p:sp>
        <p:nvSpPr>
          <p:cNvPr id="3" name="Inhaltsplatzhalter 2">
            <a:extLst>
              <a:ext uri="{FF2B5EF4-FFF2-40B4-BE49-F238E27FC236}">
                <a16:creationId xmlns:a16="http://schemas.microsoft.com/office/drawing/2014/main" id="{AB879A50-6635-4E20-9417-6C42CE3C21AA}"/>
              </a:ext>
            </a:extLst>
          </p:cNvPr>
          <p:cNvSpPr>
            <a:spLocks noGrp="1"/>
          </p:cNvSpPr>
          <p:nvPr>
            <p:ph idx="1"/>
          </p:nvPr>
        </p:nvSpPr>
        <p:spPr>
          <a:xfrm>
            <a:off x="838200" y="1929384"/>
            <a:ext cx="10515600" cy="4251960"/>
          </a:xfrm>
        </p:spPr>
        <p:txBody>
          <a:bodyPr>
            <a:normAutofit/>
          </a:bodyPr>
          <a:lstStyle/>
          <a:p>
            <a:pPr>
              <a:lnSpc>
                <a:spcPct val="100000"/>
              </a:lnSpc>
            </a:pPr>
            <a:r>
              <a:rPr lang="de-CH" sz="2000" b="1" dirty="0">
                <a:latin typeface="Arial" panose="020B0604020202020204" pitchFamily="34" charset="0"/>
                <a:cs typeface="Arial" panose="020B0604020202020204" pitchFamily="34" charset="0"/>
              </a:rPr>
              <a:t>Das (chronologisch) letzte Mittel, was (vielleicht) als Schlagen interpretiert wird, richtete sich an die Ersthörer, für die Gewalt quasi «gang und gebe» war! </a:t>
            </a: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sym typeface="Wingdings" panose="05000000000000000000" pitchFamily="2" charset="2"/>
              </a:rPr>
              <a:t> Damals gewöhnlich und kulturell akzeptiertes Verhalten</a:t>
            </a: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sym typeface="Wingdings" panose="05000000000000000000" pitchFamily="2" charset="2"/>
              </a:rPr>
              <a:t> Entspricht aber KEINER islamischen Norm! </a:t>
            </a: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sym typeface="Wingdings" panose="05000000000000000000" pitchFamily="2" charset="2"/>
              </a:rPr>
              <a:t> Deswegen wollen auch </a:t>
            </a:r>
            <a:r>
              <a:rPr lang="de-CH" sz="2000" dirty="0" err="1">
                <a:latin typeface="Arial" panose="020B0604020202020204" pitchFamily="34" charset="0"/>
                <a:cs typeface="Arial" panose="020B0604020202020204" pitchFamily="34" charset="0"/>
                <a:sym typeface="Wingdings" panose="05000000000000000000" pitchFamily="2" charset="2"/>
              </a:rPr>
              <a:t>Safi’i</a:t>
            </a:r>
            <a:r>
              <a:rPr lang="de-CH" sz="2000" dirty="0">
                <a:latin typeface="Arial" panose="020B0604020202020204" pitchFamily="34" charset="0"/>
                <a:cs typeface="Arial" panose="020B0604020202020204" pitchFamily="34" charset="0"/>
                <a:sym typeface="Wingdings" panose="05000000000000000000" pitchFamily="2" charset="2"/>
              </a:rPr>
              <a:t>, </a:t>
            </a:r>
            <a:r>
              <a:rPr lang="de-CH" sz="2000" dirty="0" err="1">
                <a:latin typeface="Arial" panose="020B0604020202020204" pitchFamily="34" charset="0"/>
                <a:cs typeface="Arial" panose="020B0604020202020204" pitchFamily="34" charset="0"/>
                <a:sym typeface="Wingdings" panose="05000000000000000000" pitchFamily="2" charset="2"/>
              </a:rPr>
              <a:t>Razi</a:t>
            </a:r>
            <a:r>
              <a:rPr lang="de-CH" sz="2000" dirty="0">
                <a:latin typeface="Arial" panose="020B0604020202020204" pitchFamily="34" charset="0"/>
                <a:cs typeface="Arial" panose="020B0604020202020204" pitchFamily="34" charset="0"/>
                <a:sym typeface="Wingdings" panose="05000000000000000000" pitchFamily="2" charset="2"/>
              </a:rPr>
              <a:t> und </a:t>
            </a:r>
            <a:r>
              <a:rPr lang="de-CH" sz="2000" dirty="0" err="1">
                <a:latin typeface="Arial" panose="020B0604020202020204" pitchFamily="34" charset="0"/>
                <a:cs typeface="Arial" panose="020B0604020202020204" pitchFamily="34" charset="0"/>
                <a:sym typeface="Wingdings" panose="05000000000000000000" pitchFamily="2" charset="2"/>
              </a:rPr>
              <a:t>Tabri</a:t>
            </a:r>
            <a:r>
              <a:rPr lang="de-CH" sz="2000" dirty="0">
                <a:latin typeface="Arial" panose="020B0604020202020204" pitchFamily="34" charset="0"/>
                <a:cs typeface="Arial" panose="020B0604020202020204" pitchFamily="34" charset="0"/>
                <a:sym typeface="Wingdings" panose="05000000000000000000" pitchFamily="2" charset="2"/>
              </a:rPr>
              <a:t> letztlich das symbolische Schlagen mit gerollten oder gefalteten Tuch oder Holzzahnbürste verstehen. (Vor allem, um Geste der Verachtung zu demonstrieren…) </a:t>
            </a: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sym typeface="Wingdings" panose="05000000000000000000" pitchFamily="2" charset="2"/>
              </a:rPr>
              <a:t> Ja oder nein zum Schlagen ist abhängig davon, wie sehr man die Sunna gewichtet! </a:t>
            </a:r>
          </a:p>
          <a:p>
            <a:pPr>
              <a:lnSpc>
                <a:spcPct val="100000"/>
              </a:lnSpc>
              <a:buFont typeface="Wingdings" panose="05000000000000000000" pitchFamily="2" charset="2"/>
              <a:buChar char="à"/>
            </a:pPr>
            <a:r>
              <a:rPr lang="de-CH" sz="2000" dirty="0">
                <a:latin typeface="Arial" panose="020B0604020202020204" pitchFamily="34" charset="0"/>
                <a:cs typeface="Arial" panose="020B0604020202020204" pitchFamily="34" charset="0"/>
                <a:sym typeface="Wingdings" panose="05000000000000000000" pitchFamily="2" charset="2"/>
              </a:rPr>
              <a:t> </a:t>
            </a:r>
            <a:r>
              <a:rPr lang="de-CH" sz="2000" b="1" dirty="0">
                <a:latin typeface="Arial" panose="020B0604020202020204" pitchFamily="34" charset="0"/>
                <a:cs typeface="Arial" panose="020B0604020202020204" pitchFamily="34" charset="0"/>
                <a:sym typeface="Wingdings" panose="05000000000000000000" pitchFamily="2" charset="2"/>
              </a:rPr>
              <a:t>Wenn wir das machen, also die Sunna höher gewichten als die Hadithe, DANN IST ES VERBOTEN ZU SCHLAGEN </a:t>
            </a:r>
          </a:p>
          <a:p>
            <a:pPr>
              <a:lnSpc>
                <a:spcPct val="100000"/>
              </a:lnSpc>
              <a:buFont typeface="Wingdings" panose="05000000000000000000" pitchFamily="2" charset="2"/>
              <a:buChar char="à"/>
            </a:pP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77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4BED780E-BCB6-46BE-A846-011846755A75}"/>
              </a:ext>
            </a:extLst>
          </p:cNvPr>
          <p:cNvSpPr>
            <a:spLocks noGrp="1"/>
          </p:cNvSpPr>
          <p:nvPr>
            <p:ph type="title"/>
          </p:nvPr>
        </p:nvSpPr>
        <p:spPr>
          <a:xfrm>
            <a:off x="841246" y="673770"/>
            <a:ext cx="3644489" cy="2414488"/>
          </a:xfrm>
        </p:spPr>
        <p:txBody>
          <a:bodyPr anchor="t">
            <a:normAutofit/>
          </a:bodyPr>
          <a:lstStyle/>
          <a:p>
            <a:pPr>
              <a:lnSpc>
                <a:spcPct val="90000"/>
              </a:lnSpc>
            </a:pPr>
            <a:r>
              <a:rPr lang="de-CH" sz="4100">
                <a:solidFill>
                  <a:schemeClr val="bg1"/>
                </a:solidFill>
              </a:rPr>
              <a:t>Wichtige Begriffe – verschiedene Auslegungen </a:t>
            </a:r>
          </a:p>
        </p:txBody>
      </p:sp>
      <p:sp>
        <p:nvSpPr>
          <p:cNvPr id="3" name="Inhaltsplatzhalter 2">
            <a:extLst>
              <a:ext uri="{FF2B5EF4-FFF2-40B4-BE49-F238E27FC236}">
                <a16:creationId xmlns:a16="http://schemas.microsoft.com/office/drawing/2014/main" id="{A7AAFC20-2A42-4EB9-A5EA-6D02C0E7516D}"/>
              </a:ext>
            </a:extLst>
          </p:cNvPr>
          <p:cNvSpPr>
            <a:spLocks noGrp="1"/>
          </p:cNvSpPr>
          <p:nvPr>
            <p:ph idx="1"/>
          </p:nvPr>
        </p:nvSpPr>
        <p:spPr>
          <a:xfrm>
            <a:off x="6150500" y="440934"/>
            <a:ext cx="5254754" cy="5844809"/>
          </a:xfrm>
        </p:spPr>
        <p:txBody>
          <a:bodyPr>
            <a:normAutofit lnSpcReduction="10000"/>
          </a:bodyPr>
          <a:lstStyle/>
          <a:p>
            <a:pPr marL="0" indent="0">
              <a:lnSpc>
                <a:spcPct val="100000"/>
              </a:lnSpc>
              <a:buNone/>
            </a:pPr>
            <a:r>
              <a:rPr lang="de-CH" sz="2000" b="1" dirty="0">
                <a:latin typeface="Arial" panose="020B0604020202020204" pitchFamily="34" charset="0"/>
                <a:cs typeface="Arial" panose="020B0604020202020204" pitchFamily="34" charset="0"/>
              </a:rPr>
              <a:t>Am Beispiel der konzeptionell-exegetischer Begriffsauslegung von Muhammed Asad</a:t>
            </a:r>
          </a:p>
          <a:p>
            <a:pPr marL="0" indent="0">
              <a:lnSpc>
                <a:spcPct val="100000"/>
              </a:lnSpc>
              <a:buNone/>
            </a:pPr>
            <a:endParaRPr lang="de-CH" sz="2000" dirty="0">
              <a:latin typeface="Arial" panose="020B0604020202020204" pitchFamily="34" charset="0"/>
              <a:cs typeface="Arial" panose="020B0604020202020204" pitchFamily="34" charset="0"/>
            </a:endParaRPr>
          </a:p>
          <a:p>
            <a:pPr marL="0" indent="0">
              <a:lnSpc>
                <a:spcPct val="100000"/>
              </a:lnSpc>
              <a:buNone/>
            </a:pPr>
            <a:r>
              <a:rPr lang="de-CH" sz="2400" b="1" i="1" dirty="0" err="1">
                <a:latin typeface="Arial" panose="020B0604020202020204" pitchFamily="34" charset="0"/>
                <a:cs typeface="Arial" panose="020B0604020202020204" pitchFamily="34" charset="0"/>
              </a:rPr>
              <a:t>qiwama</a:t>
            </a:r>
            <a:r>
              <a:rPr lang="de-CH" sz="2000" dirty="0">
                <a:latin typeface="Arial" panose="020B0604020202020204" pitchFamily="34" charset="0"/>
                <a:cs typeface="Arial" panose="020B0604020202020204" pitchFamily="34" charset="0"/>
              </a:rPr>
              <a:t> </a:t>
            </a:r>
            <a:r>
              <a:rPr lang="de-CH" sz="2000" dirty="0">
                <a:latin typeface="Arial" panose="020B0604020202020204" pitchFamily="34" charset="0"/>
                <a:cs typeface="Arial" panose="020B0604020202020204" pitchFamily="34" charset="0"/>
                <a:sym typeface="Wingdings" panose="05000000000000000000" pitchFamily="2" charset="2"/>
              </a:rPr>
              <a:t> physischen Unterhalt und Schutz sowie moralische Verantwortung gegenüber der Frau </a:t>
            </a:r>
          </a:p>
          <a:p>
            <a:pPr marL="0" indent="0">
              <a:lnSpc>
                <a:spcPct val="100000"/>
              </a:lnSpc>
              <a:buNone/>
            </a:pPr>
            <a:endParaRPr lang="de-CH" sz="2000" dirty="0">
              <a:latin typeface="Arial" panose="020B0604020202020204" pitchFamily="34" charset="0"/>
              <a:cs typeface="Arial" panose="020B0604020202020204" pitchFamily="34" charset="0"/>
            </a:endParaRPr>
          </a:p>
          <a:p>
            <a:pPr marL="0" indent="0">
              <a:lnSpc>
                <a:spcPct val="100000"/>
              </a:lnSpc>
              <a:buNone/>
            </a:pPr>
            <a:r>
              <a:rPr lang="de-CH" sz="2400" b="1" i="1" dirty="0" err="1">
                <a:latin typeface="Arial" panose="020B0604020202020204" pitchFamily="34" charset="0"/>
                <a:cs typeface="Arial" panose="020B0604020202020204" pitchFamily="34" charset="0"/>
              </a:rPr>
              <a:t>Nusuz</a:t>
            </a:r>
            <a:r>
              <a:rPr lang="de-CH" sz="2000" dirty="0">
                <a:latin typeface="Arial" panose="020B0604020202020204" pitchFamily="34" charset="0"/>
                <a:cs typeface="Arial" panose="020B0604020202020204" pitchFamily="34" charset="0"/>
              </a:rPr>
              <a:t> </a:t>
            </a:r>
            <a:r>
              <a:rPr lang="de-CH" sz="2000" dirty="0">
                <a:latin typeface="Arial" panose="020B0604020202020204" pitchFamily="34" charset="0"/>
                <a:cs typeface="Arial" panose="020B0604020202020204" pitchFamily="34" charset="0"/>
                <a:sym typeface="Wingdings" panose="05000000000000000000" pitchFamily="2" charset="2"/>
              </a:rPr>
              <a:t> absichtliche und fortwährende Verletzung von ehelichen Pflichten (der Frau) </a:t>
            </a:r>
          </a:p>
          <a:p>
            <a:pPr marL="0" indent="0">
              <a:lnSpc>
                <a:spcPct val="100000"/>
              </a:lnSpc>
              <a:buNone/>
            </a:pPr>
            <a:endParaRPr lang="de-CH" sz="2000" dirty="0">
              <a:latin typeface="Arial" panose="020B0604020202020204" pitchFamily="34" charset="0"/>
              <a:cs typeface="Arial" panose="020B0604020202020204" pitchFamily="34" charset="0"/>
            </a:endParaRPr>
          </a:p>
          <a:p>
            <a:pPr marL="0" indent="0">
              <a:lnSpc>
                <a:spcPct val="100000"/>
              </a:lnSpc>
              <a:buNone/>
            </a:pPr>
            <a:r>
              <a:rPr lang="de-CH" sz="2400" b="1" dirty="0" err="1">
                <a:latin typeface="Arial" panose="020B0604020202020204" pitchFamily="34" charset="0"/>
                <a:cs typeface="Arial" panose="020B0604020202020204" pitchFamily="34" charset="0"/>
              </a:rPr>
              <a:t>Wa-dribuhunna</a:t>
            </a:r>
            <a:r>
              <a:rPr lang="de-CH" sz="2000" b="1" dirty="0">
                <a:latin typeface="Arial" panose="020B0604020202020204" pitchFamily="34" charset="0"/>
                <a:cs typeface="Arial" panose="020B0604020202020204" pitchFamily="34" charset="0"/>
              </a:rPr>
              <a:t> </a:t>
            </a:r>
            <a:r>
              <a:rPr lang="de-CH" sz="2000" dirty="0">
                <a:latin typeface="Arial" panose="020B0604020202020204" pitchFamily="34" charset="0"/>
                <a:cs typeface="Arial" panose="020B0604020202020204" pitchFamily="34" charset="0"/>
                <a:sym typeface="Wingdings" panose="05000000000000000000" pitchFamily="2" charset="2"/>
              </a:rPr>
              <a:t> (unter Anführung von Hadithen) abgemilderte, symbolische Form des Schlagens (er gibt also die Sicht der dominierenden klassischen exegetischen Werke wieder…) </a:t>
            </a: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562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1B38DA7-268E-4DF3-91A8-48A1D3B44E33}"/>
              </a:ext>
            </a:extLst>
          </p:cNvPr>
          <p:cNvSpPr>
            <a:spLocks noGrp="1"/>
          </p:cNvSpPr>
          <p:nvPr>
            <p:ph type="title"/>
          </p:nvPr>
        </p:nvSpPr>
        <p:spPr>
          <a:xfrm>
            <a:off x="841248" y="548640"/>
            <a:ext cx="3419540" cy="5431536"/>
          </a:xfrm>
        </p:spPr>
        <p:txBody>
          <a:bodyPr>
            <a:normAutofit/>
          </a:bodyPr>
          <a:lstStyle/>
          <a:p>
            <a:r>
              <a:rPr lang="de-CH" sz="5100"/>
              <a:t>Letzte Gedanken zum Wort nusuz</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7F1DC6F-F928-4A76-8DD6-2B3F26AE9263}"/>
              </a:ext>
            </a:extLst>
          </p:cNvPr>
          <p:cNvSpPr>
            <a:spLocks noGrp="1"/>
          </p:cNvSpPr>
          <p:nvPr>
            <p:ph idx="1"/>
          </p:nvPr>
        </p:nvSpPr>
        <p:spPr>
          <a:xfrm>
            <a:off x="5298595" y="552091"/>
            <a:ext cx="6052158" cy="5431536"/>
          </a:xfrm>
        </p:spPr>
        <p:txBody>
          <a:bodyPr anchor="ctr">
            <a:normAutofit/>
          </a:bodyPr>
          <a:lstStyle/>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Es muss eine Revision des bisherigen Verständnisse von </a:t>
            </a:r>
            <a:r>
              <a:rPr lang="de-CH" dirty="0" err="1">
                <a:latin typeface="Arial" panose="020B0604020202020204" pitchFamily="34" charset="0"/>
                <a:cs typeface="Arial" panose="020B0604020202020204" pitchFamily="34" charset="0"/>
                <a:sym typeface="Wingdings" panose="05000000000000000000" pitchFamily="2" charset="2"/>
              </a:rPr>
              <a:t>nusuz</a:t>
            </a:r>
            <a:r>
              <a:rPr lang="de-CH" dirty="0">
                <a:latin typeface="Arial" panose="020B0604020202020204" pitchFamily="34" charset="0"/>
                <a:cs typeface="Arial" panose="020B0604020202020204" pitchFamily="34" charset="0"/>
                <a:sym typeface="Wingdings" panose="05000000000000000000" pitchFamily="2" charset="2"/>
              </a:rPr>
              <a:t> erfolgen! </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Evtl. meint </a:t>
            </a:r>
            <a:r>
              <a:rPr lang="de-CH" dirty="0" err="1">
                <a:latin typeface="Arial" panose="020B0604020202020204" pitchFamily="34" charset="0"/>
                <a:cs typeface="Arial" panose="020B0604020202020204" pitchFamily="34" charset="0"/>
                <a:sym typeface="Wingdings" panose="05000000000000000000" pitchFamily="2" charset="2"/>
              </a:rPr>
              <a:t>nusuz</a:t>
            </a:r>
            <a:r>
              <a:rPr lang="de-CH" dirty="0">
                <a:latin typeface="Arial" panose="020B0604020202020204" pitchFamily="34" charset="0"/>
                <a:cs typeface="Arial" panose="020B0604020202020204" pitchFamily="34" charset="0"/>
                <a:sym typeface="Wingdings" panose="05000000000000000000" pitchFamily="2" charset="2"/>
              </a:rPr>
              <a:t> mit Ungehorsam gar den Ehebruch? (</a:t>
            </a:r>
            <a:r>
              <a:rPr lang="de-CH" dirty="0" err="1">
                <a:latin typeface="Arial" panose="020B0604020202020204" pitchFamily="34" charset="0"/>
                <a:cs typeface="Arial" panose="020B0604020202020204" pitchFamily="34" charset="0"/>
                <a:sym typeface="Wingdings" panose="05000000000000000000" pitchFamily="2" charset="2"/>
              </a:rPr>
              <a:t>vlg</a:t>
            </a:r>
            <a:r>
              <a:rPr lang="de-CH" dirty="0">
                <a:latin typeface="Arial" panose="020B0604020202020204" pitchFamily="34" charset="0"/>
                <a:cs typeface="Arial" panose="020B0604020202020204" pitchFamily="34" charset="0"/>
                <a:sym typeface="Wingdings" panose="05000000000000000000" pitchFamily="2" charset="2"/>
              </a:rPr>
              <a:t>. Hadith S. 142)</a:t>
            </a:r>
          </a:p>
          <a:p>
            <a:pPr>
              <a:buFont typeface="Wingdings" panose="05000000000000000000" pitchFamily="2" charset="2"/>
              <a:buChar char="à"/>
            </a:pPr>
            <a:r>
              <a:rPr lang="de-CH" dirty="0">
                <a:latin typeface="Arial" panose="020B0604020202020204" pitchFamily="34" charset="0"/>
                <a:cs typeface="Arial" panose="020B0604020202020204" pitchFamily="34" charset="0"/>
                <a:sym typeface="Wingdings" panose="05000000000000000000" pitchFamily="2" charset="2"/>
              </a:rPr>
              <a:t>Dann hätte das strafrechtliche Folgen und nicht Gewaltlegitimierung zur Folge (keine Selbstjustiz?) </a:t>
            </a:r>
          </a:p>
          <a:p>
            <a:endParaRPr lang="de-CH" dirty="0"/>
          </a:p>
        </p:txBody>
      </p:sp>
    </p:spTree>
    <p:extLst>
      <p:ext uri="{BB962C8B-B14F-4D97-AF65-F5344CB8AC3E}">
        <p14:creationId xmlns:p14="http://schemas.microsoft.com/office/powerpoint/2010/main" val="1181190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95B4333C-3F2F-47B3-851D-DB7B986246D7}"/>
              </a:ext>
            </a:extLst>
          </p:cNvPr>
          <p:cNvSpPr>
            <a:spLocks noGrp="1"/>
          </p:cNvSpPr>
          <p:nvPr>
            <p:ph type="title"/>
          </p:nvPr>
        </p:nvSpPr>
        <p:spPr>
          <a:xfrm>
            <a:off x="841246" y="673770"/>
            <a:ext cx="3644489" cy="2414488"/>
          </a:xfrm>
        </p:spPr>
        <p:txBody>
          <a:bodyPr anchor="t">
            <a:normAutofit/>
          </a:bodyPr>
          <a:lstStyle/>
          <a:p>
            <a:r>
              <a:rPr lang="de-CH" sz="3600">
                <a:solidFill>
                  <a:schemeClr val="bg1"/>
                </a:solidFill>
              </a:rPr>
              <a:t>Gedankenspiel 	</a:t>
            </a:r>
          </a:p>
        </p:txBody>
      </p:sp>
      <p:sp>
        <p:nvSpPr>
          <p:cNvPr id="3" name="Inhaltsplatzhalter 2">
            <a:extLst>
              <a:ext uri="{FF2B5EF4-FFF2-40B4-BE49-F238E27FC236}">
                <a16:creationId xmlns:a16="http://schemas.microsoft.com/office/drawing/2014/main" id="{545E5577-D044-4F22-A4AC-8AB37F452221}"/>
              </a:ext>
            </a:extLst>
          </p:cNvPr>
          <p:cNvSpPr>
            <a:spLocks noGrp="1"/>
          </p:cNvSpPr>
          <p:nvPr>
            <p:ph idx="1"/>
          </p:nvPr>
        </p:nvSpPr>
        <p:spPr>
          <a:xfrm>
            <a:off x="6094475" y="545162"/>
            <a:ext cx="5506655" cy="5962914"/>
          </a:xfrm>
        </p:spPr>
        <p:txBody>
          <a:bodyPr>
            <a:normAutofit lnSpcReduction="10000"/>
          </a:bodyPr>
          <a:lstStyle/>
          <a:p>
            <a:pPr>
              <a:lnSpc>
                <a:spcPct val="100000"/>
              </a:lnSpc>
            </a:pPr>
            <a:r>
              <a:rPr lang="de-CH" sz="2000" b="1" dirty="0">
                <a:latin typeface="Arial" panose="020B0604020202020204" pitchFamily="34" charset="0"/>
                <a:cs typeface="Arial" panose="020B0604020202020204" pitchFamily="34" charset="0"/>
              </a:rPr>
              <a:t>Stellt euch vor ihr würdet euch nach dem </a:t>
            </a:r>
            <a:r>
              <a:rPr lang="de-CH" sz="2000" b="1" dirty="0" err="1">
                <a:latin typeface="Arial" panose="020B0604020202020204" pitchFamily="34" charset="0"/>
                <a:cs typeface="Arial" panose="020B0604020202020204" pitchFamily="34" charset="0"/>
              </a:rPr>
              <a:t>Womans</a:t>
            </a:r>
            <a:r>
              <a:rPr lang="de-CH" sz="2000" b="1" dirty="0">
                <a:latin typeface="Arial" panose="020B0604020202020204" pitchFamily="34" charset="0"/>
                <a:cs typeface="Arial" panose="020B0604020202020204" pitchFamily="34" charset="0"/>
              </a:rPr>
              <a:t> March am 14. Juni 2021 in Zürich zum Abendessen mit </a:t>
            </a:r>
            <a:r>
              <a:rPr lang="de-CH" sz="2000" b="1" dirty="0" err="1">
                <a:latin typeface="Arial" panose="020B0604020202020204" pitchFamily="34" charset="0"/>
                <a:cs typeface="Arial" panose="020B0604020202020204" pitchFamily="34" charset="0"/>
              </a:rPr>
              <a:t>Tabri</a:t>
            </a:r>
            <a:r>
              <a:rPr lang="de-CH" sz="2000" b="1" dirty="0">
                <a:latin typeface="Arial" panose="020B0604020202020204" pitchFamily="34" charset="0"/>
                <a:cs typeface="Arial" panose="020B0604020202020204" pitchFamily="34" charset="0"/>
              </a:rPr>
              <a:t>, </a:t>
            </a:r>
            <a:r>
              <a:rPr lang="de-CH" sz="2000" b="1" dirty="0" err="1">
                <a:latin typeface="Arial" panose="020B0604020202020204" pitchFamily="34" charset="0"/>
                <a:cs typeface="Arial" panose="020B0604020202020204" pitchFamily="34" charset="0"/>
              </a:rPr>
              <a:t>Zamhasari</a:t>
            </a:r>
            <a:r>
              <a:rPr lang="de-CH" sz="2000" b="1" dirty="0">
                <a:latin typeface="Arial" panose="020B0604020202020204" pitchFamily="34" charset="0"/>
                <a:cs typeface="Arial" panose="020B0604020202020204" pitchFamily="34" charset="0"/>
              </a:rPr>
              <a:t> und </a:t>
            </a:r>
            <a:r>
              <a:rPr lang="de-CH" sz="2000" b="1" dirty="0" err="1">
                <a:latin typeface="Arial" panose="020B0604020202020204" pitchFamily="34" charset="0"/>
                <a:cs typeface="Arial" panose="020B0604020202020204" pitchFamily="34" charset="0"/>
              </a:rPr>
              <a:t>Razi</a:t>
            </a:r>
            <a:r>
              <a:rPr lang="de-CH" sz="2000" b="1" dirty="0">
                <a:latin typeface="Arial" panose="020B0604020202020204" pitchFamily="34" charset="0"/>
                <a:cs typeface="Arial" panose="020B0604020202020204" pitchFamily="34" charset="0"/>
              </a:rPr>
              <a:t> verabreden. Mit am Start selbstverständlich auch Amina </a:t>
            </a:r>
            <a:r>
              <a:rPr lang="de-CH" sz="2000" b="1" dirty="0" err="1">
                <a:latin typeface="Arial" panose="020B0604020202020204" pitchFamily="34" charset="0"/>
                <a:cs typeface="Arial" panose="020B0604020202020204" pitchFamily="34" charset="0"/>
              </a:rPr>
              <a:t>Wadud</a:t>
            </a:r>
            <a:r>
              <a:rPr lang="de-CH" sz="2000" b="1" dirty="0">
                <a:latin typeface="Arial" panose="020B0604020202020204" pitchFamily="34" charset="0"/>
                <a:cs typeface="Arial" panose="020B0604020202020204" pitchFamily="34" charset="0"/>
              </a:rPr>
              <a:t> und eben unsere Gang aus dem Kurs.  </a:t>
            </a:r>
          </a:p>
          <a:p>
            <a:pPr>
              <a:lnSpc>
                <a:spcPct val="100000"/>
              </a:lnSpc>
            </a:pPr>
            <a:endParaRPr lang="de-CH" sz="2000" dirty="0">
              <a:latin typeface="Arial" panose="020B0604020202020204" pitchFamily="34" charset="0"/>
              <a:cs typeface="Arial" panose="020B0604020202020204" pitchFamily="34" charset="0"/>
            </a:endParaRPr>
          </a:p>
          <a:p>
            <a:pPr>
              <a:lnSpc>
                <a:spcPct val="100000"/>
              </a:lnSpc>
            </a:pPr>
            <a:r>
              <a:rPr lang="de-CH" sz="2000" dirty="0">
                <a:latin typeface="Arial" panose="020B0604020202020204" pitchFamily="34" charset="0"/>
                <a:cs typeface="Arial" panose="020B0604020202020204" pitchFamily="34" charset="0"/>
              </a:rPr>
              <a:t>Welche Vorwürfe könnte man ihnen mit einem Blick auf unsere heutige Gesellschaft nun konkret machen? </a:t>
            </a:r>
          </a:p>
          <a:p>
            <a:pPr>
              <a:lnSpc>
                <a:spcPct val="100000"/>
              </a:lnSpc>
            </a:pPr>
            <a:r>
              <a:rPr lang="de-CH" sz="2000" dirty="0">
                <a:latin typeface="Arial" panose="020B0604020202020204" pitchFamily="34" charset="0"/>
                <a:cs typeface="Arial" panose="020B0604020202020204" pitchFamily="34" charset="0"/>
              </a:rPr>
              <a:t>Welche Fehler könnte man benennen, deren Auswirkungen wir bis heute verspüren (vgl. auch andere Länder und ihre Rechte für Frauen, z.B. Saudi-Arabien) ? </a:t>
            </a:r>
          </a:p>
          <a:p>
            <a:pPr>
              <a:lnSpc>
                <a:spcPct val="100000"/>
              </a:lnSpc>
            </a:pPr>
            <a:r>
              <a:rPr lang="de-CH" sz="2000" dirty="0">
                <a:latin typeface="Arial" panose="020B0604020202020204" pitchFamily="34" charset="0"/>
                <a:cs typeface="Arial" panose="020B0604020202020204" pitchFamily="34" charset="0"/>
              </a:rPr>
              <a:t>Wie können wir international Geschlechtergerechtigkeit der Umma (islamischen Community) erlangen? </a:t>
            </a:r>
          </a:p>
          <a:p>
            <a:pPr>
              <a:lnSpc>
                <a:spcPct val="100000"/>
              </a:lnSpc>
            </a:pP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72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BD96C2-521D-471F-8F0C-FDC853AB5653}"/>
              </a:ext>
            </a:extLst>
          </p:cNvPr>
          <p:cNvSpPr>
            <a:spLocks noGrp="1"/>
          </p:cNvSpPr>
          <p:nvPr>
            <p:ph type="title"/>
          </p:nvPr>
        </p:nvSpPr>
        <p:spPr>
          <a:xfrm>
            <a:off x="572493" y="238539"/>
            <a:ext cx="11047013" cy="1434415"/>
          </a:xfrm>
        </p:spPr>
        <p:txBody>
          <a:bodyPr anchor="b">
            <a:normAutofit/>
          </a:bodyPr>
          <a:lstStyle/>
          <a:p>
            <a:pPr>
              <a:lnSpc>
                <a:spcPct val="90000"/>
              </a:lnSpc>
            </a:pPr>
            <a:r>
              <a:rPr lang="de-CH" sz="4000"/>
              <a:t>Moderne, neue Zugänge zum Koran, welche Geschlechtergerechtigkeit betonen: </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or a multilateral gender equality | à propos">
            <a:extLst>
              <a:ext uri="{FF2B5EF4-FFF2-40B4-BE49-F238E27FC236}">
                <a16:creationId xmlns:a16="http://schemas.microsoft.com/office/drawing/2014/main" id="{4985BF64-DEDF-4108-A8FF-487027FC21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69" r="26907" b="-1"/>
          <a:stretch/>
        </p:blipFill>
        <p:spPr bwMode="auto">
          <a:xfrm>
            <a:off x="1604248" y="2715972"/>
            <a:ext cx="2049063" cy="2173867"/>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BD53C18F-DEA2-4418-BDBE-00A5BE9748F6}"/>
              </a:ext>
            </a:extLst>
          </p:cNvPr>
          <p:cNvSpPr>
            <a:spLocks noGrp="1"/>
          </p:cNvSpPr>
          <p:nvPr>
            <p:ph idx="1"/>
          </p:nvPr>
        </p:nvSpPr>
        <p:spPr>
          <a:xfrm>
            <a:off x="4051216" y="1997768"/>
            <a:ext cx="7568289" cy="4585116"/>
          </a:xfrm>
        </p:spPr>
        <p:txBody>
          <a:bodyPr anchor="t">
            <a:normAutofit lnSpcReduction="10000"/>
          </a:bodyPr>
          <a:lstStyle/>
          <a:p>
            <a:pPr>
              <a:lnSpc>
                <a:spcPct val="100000"/>
              </a:lnSpc>
              <a:buFont typeface="Wingdings" panose="05000000000000000000" pitchFamily="2" charset="2"/>
              <a:buChar char="à"/>
            </a:pPr>
            <a:r>
              <a:rPr lang="de-CH" sz="1800" b="1" dirty="0">
                <a:latin typeface="Arial" panose="020B0604020202020204" pitchFamily="34" charset="0"/>
                <a:cs typeface="Arial" panose="020B0604020202020204" pitchFamily="34" charset="0"/>
                <a:sym typeface="Wingdings" panose="05000000000000000000" pitchFamily="2" charset="2"/>
              </a:rPr>
              <a:t> Neuauslegung der koranischen Rede in Bezug auf das Geschlechterverhältnis </a:t>
            </a:r>
          </a:p>
          <a:p>
            <a:pPr marL="0" indent="0">
              <a:lnSpc>
                <a:spcPct val="100000"/>
              </a:lnSpc>
              <a:buNone/>
            </a:pPr>
            <a:r>
              <a:rPr lang="de-CH" sz="1800" dirty="0">
                <a:latin typeface="Arial" panose="020B0604020202020204" pitchFamily="34" charset="0"/>
                <a:cs typeface="Arial" panose="020B0604020202020204" pitchFamily="34" charset="0"/>
                <a:sym typeface="Wingdings" panose="05000000000000000000" pitchFamily="2" charset="2"/>
              </a:rPr>
              <a:t>#Gendergerecht #Geschlechtergerecht </a:t>
            </a:r>
          </a:p>
          <a:p>
            <a:pPr marL="0" indent="0">
              <a:lnSpc>
                <a:spcPct val="100000"/>
              </a:lnSpc>
              <a:buNone/>
            </a:pPr>
            <a:endParaRPr lang="de-CH" sz="1800" dirty="0">
              <a:latin typeface="Arial" panose="020B0604020202020204" pitchFamily="34" charset="0"/>
              <a:cs typeface="Arial" panose="020B0604020202020204" pitchFamily="34" charset="0"/>
              <a:sym typeface="Wingdings" panose="05000000000000000000" pitchFamily="2" charset="2"/>
            </a:endParaRPr>
          </a:p>
          <a:p>
            <a:pPr>
              <a:lnSpc>
                <a:spcPct val="100000"/>
              </a:lnSpc>
              <a:buFont typeface="Wingdings" panose="05000000000000000000" pitchFamily="2" charset="2"/>
              <a:buChar char="à"/>
            </a:pPr>
            <a:r>
              <a:rPr lang="de-CH" sz="1800" b="1" dirty="0">
                <a:latin typeface="Arial" panose="020B0604020202020204" pitchFamily="34" charset="0"/>
                <a:cs typeface="Arial" panose="020B0604020202020204" pitchFamily="34" charset="0"/>
                <a:sym typeface="Wingdings" panose="05000000000000000000" pitchFamily="2" charset="2"/>
              </a:rPr>
              <a:t> Unterziehung der bisherigen (jahrhundertealten patriarchalischen Deutungstraditionen) einer feministischen Kritik </a:t>
            </a:r>
          </a:p>
          <a:p>
            <a:pPr marL="0" indent="0">
              <a:lnSpc>
                <a:spcPct val="100000"/>
              </a:lnSpc>
              <a:buNone/>
            </a:pPr>
            <a:r>
              <a:rPr lang="de-CH" sz="1800" dirty="0">
                <a:latin typeface="Arial" panose="020B0604020202020204" pitchFamily="34" charset="0"/>
                <a:cs typeface="Arial" panose="020B0604020202020204" pitchFamily="34" charset="0"/>
                <a:sym typeface="Wingdings" panose="05000000000000000000" pitchFamily="2" charset="2"/>
              </a:rPr>
              <a:t>#Feminismus_im_Islam #Feminismus im Koran </a:t>
            </a:r>
          </a:p>
          <a:p>
            <a:pPr marL="0" indent="0">
              <a:lnSpc>
                <a:spcPct val="100000"/>
              </a:lnSpc>
              <a:buNone/>
            </a:pPr>
            <a:endParaRPr lang="de-CH" sz="1800" dirty="0">
              <a:latin typeface="Arial" panose="020B0604020202020204" pitchFamily="34" charset="0"/>
              <a:cs typeface="Arial" panose="020B0604020202020204" pitchFamily="34" charset="0"/>
              <a:sym typeface="Wingdings" panose="05000000000000000000" pitchFamily="2" charset="2"/>
            </a:endParaRPr>
          </a:p>
          <a:p>
            <a:pPr>
              <a:lnSpc>
                <a:spcPct val="100000"/>
              </a:lnSpc>
              <a:buFont typeface="Wingdings" panose="05000000000000000000" pitchFamily="2" charset="2"/>
              <a:buChar char="à"/>
            </a:pPr>
            <a:r>
              <a:rPr lang="de-CH" sz="1800" b="1" dirty="0">
                <a:latin typeface="Arial" panose="020B0604020202020204" pitchFamily="34" charset="0"/>
                <a:cs typeface="Arial" panose="020B0604020202020204" pitchFamily="34" charset="0"/>
                <a:sym typeface="Wingdings" panose="05000000000000000000" pitchFamily="2" charset="2"/>
              </a:rPr>
              <a:t> Ziel: aufzeigen des emanzipatorisches Potenzial der koranischen Botschaft für das Verhältnis der Geschlechter </a:t>
            </a:r>
            <a:r>
              <a:rPr lang="de-CH" sz="1800" b="1" dirty="0">
                <a:latin typeface="Arial" panose="020B0604020202020204" pitchFamily="34" charset="0"/>
                <a:cs typeface="Arial" panose="020B0604020202020204" pitchFamily="34" charset="0"/>
              </a:rPr>
              <a:t> </a:t>
            </a:r>
          </a:p>
          <a:p>
            <a:pPr marL="0" indent="0">
              <a:lnSpc>
                <a:spcPct val="100000"/>
              </a:lnSpc>
              <a:buNone/>
            </a:pPr>
            <a:r>
              <a:rPr lang="de-CH" sz="1800" dirty="0">
                <a:latin typeface="Arial" panose="020B0604020202020204" pitchFamily="34" charset="0"/>
                <a:cs typeface="Arial" panose="020B0604020202020204" pitchFamily="34" charset="0"/>
              </a:rPr>
              <a:t>#Schlagen_der_Männer_mit_eigenen_Waffen (die Feder)</a:t>
            </a:r>
          </a:p>
          <a:p>
            <a:pPr marL="0" indent="0">
              <a:lnSpc>
                <a:spcPct val="100000"/>
              </a:lnSpc>
              <a:buNone/>
            </a:pPr>
            <a:r>
              <a:rPr lang="de-CH" sz="1800" dirty="0">
                <a:latin typeface="Arial" panose="020B0604020202020204" pitchFamily="34" charset="0"/>
                <a:cs typeface="Arial" panose="020B0604020202020204" pitchFamily="34" charset="0"/>
              </a:rPr>
              <a:t>#Koran_als Rechtfertigung #Koran_als_Begründung</a:t>
            </a:r>
          </a:p>
        </p:txBody>
      </p:sp>
    </p:spTree>
    <p:extLst>
      <p:ext uri="{BB962C8B-B14F-4D97-AF65-F5344CB8AC3E}">
        <p14:creationId xmlns:p14="http://schemas.microsoft.com/office/powerpoint/2010/main" val="30435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19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A03E2A-E642-4C94-BB8C-43190DE95351}"/>
              </a:ext>
            </a:extLst>
          </p:cNvPr>
          <p:cNvSpPr>
            <a:spLocks noGrp="1"/>
          </p:cNvSpPr>
          <p:nvPr>
            <p:ph type="title"/>
          </p:nvPr>
        </p:nvSpPr>
        <p:spPr>
          <a:xfrm>
            <a:off x="576072" y="238539"/>
            <a:ext cx="11018520" cy="1434415"/>
          </a:xfrm>
        </p:spPr>
        <p:txBody>
          <a:bodyPr anchor="b">
            <a:noAutofit/>
          </a:bodyPr>
          <a:lstStyle/>
          <a:p>
            <a:r>
              <a:rPr lang="de-CH" sz="4400" dirty="0"/>
              <a:t>Kontroverse oder um was geht’s eigentlich? </a:t>
            </a:r>
          </a:p>
        </p:txBody>
      </p:sp>
      <p:sp>
        <p:nvSpPr>
          <p:cNvPr id="307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28369"/>
          </a:solidFill>
          <a:ln w="38100" cap="rnd">
            <a:solidFill>
              <a:srgbClr val="E2836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3B337803-ED7C-4837-BC04-7A90698F36FC}"/>
              </a:ext>
            </a:extLst>
          </p:cNvPr>
          <p:cNvSpPr>
            <a:spLocks noGrp="1"/>
          </p:cNvSpPr>
          <p:nvPr>
            <p:ph idx="1"/>
          </p:nvPr>
        </p:nvSpPr>
        <p:spPr>
          <a:xfrm>
            <a:off x="572493" y="2071316"/>
            <a:ext cx="6894098" cy="4589634"/>
          </a:xfrm>
        </p:spPr>
        <p:txBody>
          <a:bodyPr anchor="t">
            <a:normAutofit/>
          </a:bodyPr>
          <a:lstStyle/>
          <a:p>
            <a:pPr>
              <a:lnSpc>
                <a:spcPct val="100000"/>
              </a:lnSpc>
            </a:pPr>
            <a:r>
              <a:rPr lang="de-CH" sz="1600" b="1" dirty="0">
                <a:latin typeface="Arial" panose="020B0604020202020204" pitchFamily="34" charset="0"/>
                <a:cs typeface="Arial" panose="020B0604020202020204" pitchFamily="34" charset="0"/>
              </a:rPr>
              <a:t>Vormundschaft der Männer? </a:t>
            </a:r>
            <a:r>
              <a:rPr lang="de-CH" sz="1600" dirty="0">
                <a:latin typeface="Arial" panose="020B0604020202020204" pitchFamily="34" charset="0"/>
                <a:cs typeface="Arial" panose="020B0604020202020204" pitchFamily="34" charset="0"/>
              </a:rPr>
              <a:t>(4:34) 				#Versorger #Beschützer #Verantwortung</a:t>
            </a:r>
          </a:p>
          <a:p>
            <a:pPr>
              <a:lnSpc>
                <a:spcPct val="100000"/>
              </a:lnSpc>
            </a:pPr>
            <a:endParaRPr lang="de-CH" sz="1600" dirty="0">
              <a:latin typeface="Arial" panose="020B0604020202020204" pitchFamily="34" charset="0"/>
              <a:cs typeface="Arial" panose="020B0604020202020204" pitchFamily="34" charset="0"/>
            </a:endParaRPr>
          </a:p>
          <a:p>
            <a:pPr>
              <a:lnSpc>
                <a:spcPct val="100000"/>
              </a:lnSpc>
            </a:pPr>
            <a:r>
              <a:rPr lang="de-CH" sz="1600" b="1" dirty="0">
                <a:latin typeface="Arial" panose="020B0604020202020204" pitchFamily="34" charset="0"/>
                <a:cs typeface="Arial" panose="020B0604020202020204" pitchFamily="34" charset="0"/>
              </a:rPr>
              <a:t>Anerkennung einer Ehescheidung für beide Geschlechter, </a:t>
            </a:r>
            <a:r>
              <a:rPr lang="de-CH" sz="1600" b="1" dirty="0" err="1">
                <a:latin typeface="Arial" panose="020B0604020202020204" pitchFamily="34" charset="0"/>
                <a:cs typeface="Arial" panose="020B0604020202020204" pitchFamily="34" charset="0"/>
              </a:rPr>
              <a:t>aaaaaaber</a:t>
            </a:r>
            <a:r>
              <a:rPr lang="de-CH" sz="1600" b="1" dirty="0">
                <a:latin typeface="Arial" panose="020B0604020202020204" pitchFamily="34" charset="0"/>
                <a:cs typeface="Arial" panose="020B0604020202020204" pitchFamily="34" charset="0"/>
              </a:rPr>
              <a:t> der Mann hat einen Vorzug? </a:t>
            </a:r>
            <a:r>
              <a:rPr lang="de-CH" sz="1600" dirty="0">
                <a:latin typeface="Arial" panose="020B0604020202020204" pitchFamily="34" charset="0"/>
                <a:cs typeface="Arial" panose="020B0604020202020204" pitchFamily="34" charset="0"/>
              </a:rPr>
              <a:t>(2:228) 	#Ungleiche_Massstäbe #Mehr_Asche?</a:t>
            </a:r>
          </a:p>
          <a:p>
            <a:pPr>
              <a:lnSpc>
                <a:spcPct val="100000"/>
              </a:lnSpc>
            </a:pPr>
            <a:endParaRPr lang="de-CH" sz="1600" dirty="0">
              <a:latin typeface="Arial" panose="020B0604020202020204" pitchFamily="34" charset="0"/>
              <a:cs typeface="Arial" panose="020B0604020202020204" pitchFamily="34" charset="0"/>
            </a:endParaRPr>
          </a:p>
          <a:p>
            <a:pPr>
              <a:lnSpc>
                <a:spcPct val="100000"/>
              </a:lnSpc>
            </a:pPr>
            <a:r>
              <a:rPr lang="de-CH" sz="1600" b="1" dirty="0">
                <a:latin typeface="Arial" panose="020B0604020202020204" pitchFamily="34" charset="0"/>
                <a:cs typeface="Arial" panose="020B0604020202020204" pitchFamily="34" charset="0"/>
              </a:rPr>
              <a:t>Verständnis von Ehe allgemein: Ist er Ort der Barmherzigkeit oder der Ort der Züchtigung von Frauen (bei Bedarf – </a:t>
            </a:r>
            <a:r>
              <a:rPr lang="de-CH" sz="1600" b="1" dirty="0" err="1">
                <a:latin typeface="Arial" panose="020B0604020202020204" pitchFamily="34" charset="0"/>
                <a:cs typeface="Arial" panose="020B0604020202020204" pitchFamily="34" charset="0"/>
              </a:rPr>
              <a:t>hust</a:t>
            </a:r>
            <a:r>
              <a:rPr lang="de-CH" sz="1600" b="1" dirty="0">
                <a:latin typeface="Arial" panose="020B0604020202020204" pitchFamily="34" charset="0"/>
                <a:cs typeface="Arial" panose="020B0604020202020204" pitchFamily="34" charset="0"/>
              </a:rPr>
              <a:t> </a:t>
            </a:r>
            <a:r>
              <a:rPr lang="de-CH" sz="1600" b="1" dirty="0" err="1">
                <a:latin typeface="Arial" panose="020B0604020202020204" pitchFamily="34" charset="0"/>
                <a:cs typeface="Arial" panose="020B0604020202020204" pitchFamily="34" charset="0"/>
              </a:rPr>
              <a:t>hust</a:t>
            </a:r>
            <a:r>
              <a:rPr lang="de-CH" sz="1600" b="1" dirty="0">
                <a:latin typeface="Arial" panose="020B0604020202020204" pitchFamily="34" charset="0"/>
                <a:cs typeface="Arial" panose="020B0604020202020204" pitchFamily="34" charset="0"/>
              </a:rPr>
              <a:t>)? 	</a:t>
            </a:r>
            <a:r>
              <a:rPr lang="de-CH" sz="1600" dirty="0">
                <a:latin typeface="Arial" panose="020B0604020202020204" pitchFamily="34" charset="0"/>
                <a:cs typeface="Arial" panose="020B0604020202020204" pitchFamily="34" charset="0"/>
              </a:rPr>
              <a:t>#Verwirrtheit_über_den_Sinn_der_Ehe oder die Frage: 	#Ist_die_Ehe_nur_ein_Geschäft?</a:t>
            </a:r>
          </a:p>
          <a:p>
            <a:pPr marL="0" indent="0">
              <a:lnSpc>
                <a:spcPct val="100000"/>
              </a:lnSpc>
              <a:buNone/>
            </a:pPr>
            <a:endParaRPr lang="de-CH" sz="1600" dirty="0">
              <a:latin typeface="Arial" panose="020B0604020202020204" pitchFamily="34" charset="0"/>
              <a:cs typeface="Arial" panose="020B0604020202020204" pitchFamily="34" charset="0"/>
            </a:endParaRPr>
          </a:p>
          <a:p>
            <a:pPr marL="0" indent="0">
              <a:lnSpc>
                <a:spcPct val="100000"/>
              </a:lnSpc>
              <a:buNone/>
            </a:pPr>
            <a:r>
              <a:rPr lang="de-CH" sz="1600" dirty="0">
                <a:latin typeface="Arial" panose="020B0604020202020204" pitchFamily="34" charset="0"/>
                <a:cs typeface="Arial" panose="020B0604020202020204" pitchFamily="34" charset="0"/>
                <a:sym typeface="Wingdings" panose="05000000000000000000" pitchFamily="2" charset="2"/>
              </a:rPr>
              <a:t> </a:t>
            </a:r>
            <a:r>
              <a:rPr lang="de-CH" sz="1600" dirty="0">
                <a:latin typeface="Arial" panose="020B0604020202020204" pitchFamily="34" charset="0"/>
                <a:cs typeface="Arial" panose="020B0604020202020204" pitchFamily="34" charset="0"/>
              </a:rPr>
              <a:t>Ethische Überlegungen zur Ehe fehlen bei dieser Diskussion! Was ist eigentlich mit Gefühle? Liebe? Geborgenheit? </a:t>
            </a:r>
          </a:p>
        </p:txBody>
      </p:sp>
      <p:pic>
        <p:nvPicPr>
          <p:cNvPr id="3076" name="Picture 4" descr="Safety First - Tolle Tipps zum Küche sichern! - mibaby Magazin » Ratgeber &amp;  Testberichte für Eltern">
            <a:extLst>
              <a:ext uri="{FF2B5EF4-FFF2-40B4-BE49-F238E27FC236}">
                <a16:creationId xmlns:a16="http://schemas.microsoft.com/office/drawing/2014/main" id="{D9630F4C-B6F9-4768-BC68-CA15B33849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17" r="1726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5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4754E8-B58A-401D-B9CA-9FDC95E4D56C}"/>
              </a:ext>
            </a:extLst>
          </p:cNvPr>
          <p:cNvSpPr>
            <a:spLocks noGrp="1"/>
          </p:cNvSpPr>
          <p:nvPr>
            <p:ph type="title"/>
          </p:nvPr>
        </p:nvSpPr>
        <p:spPr>
          <a:xfrm>
            <a:off x="572493" y="238539"/>
            <a:ext cx="11047013" cy="1434415"/>
          </a:xfrm>
        </p:spPr>
        <p:txBody>
          <a:bodyPr anchor="b">
            <a:normAutofit/>
          </a:bodyPr>
          <a:lstStyle/>
          <a:p>
            <a:pPr>
              <a:lnSpc>
                <a:spcPct val="90000"/>
              </a:lnSpc>
            </a:pPr>
            <a:r>
              <a:rPr lang="de-CH" sz="4500" dirty="0" err="1"/>
              <a:t>Daraba</a:t>
            </a:r>
            <a:r>
              <a:rPr lang="de-CH" sz="4500" dirty="0"/>
              <a:t>: Schlagen oder nicht schlagen? </a:t>
            </a:r>
            <a:br>
              <a:rPr lang="de-CH" sz="4500" dirty="0"/>
            </a:br>
            <a:r>
              <a:rPr lang="de-CH" sz="4500" dirty="0"/>
              <a:t>Das ist hier die Frage…</a:t>
            </a:r>
          </a:p>
        </p:txBody>
      </p:sp>
      <p:sp>
        <p:nvSpPr>
          <p:cNvPr id="13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9F79"/>
          </a:solidFill>
          <a:ln w="38100" cap="rnd">
            <a:solidFill>
              <a:srgbClr val="C39F7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walt an Frauen nimmt zu | DOMRADIO.DE - Katholische Nachrichten">
            <a:extLst>
              <a:ext uri="{FF2B5EF4-FFF2-40B4-BE49-F238E27FC236}">
                <a16:creationId xmlns:a16="http://schemas.microsoft.com/office/drawing/2014/main" id="{13B21554-7B15-40DF-AF51-3501334FF4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62" r="32252"/>
          <a:stretch/>
        </p:blipFill>
        <p:spPr bwMode="auto">
          <a:xfrm>
            <a:off x="572492" y="2089604"/>
            <a:ext cx="3941064" cy="4096511"/>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F29D8CF4-AE68-4789-A682-B5B488641046}"/>
              </a:ext>
            </a:extLst>
          </p:cNvPr>
          <p:cNvSpPr>
            <a:spLocks noGrp="1"/>
          </p:cNvSpPr>
          <p:nvPr>
            <p:ph idx="1"/>
          </p:nvPr>
        </p:nvSpPr>
        <p:spPr>
          <a:xfrm>
            <a:off x="4905955" y="2071316"/>
            <a:ext cx="7005694" cy="4593535"/>
          </a:xfrm>
        </p:spPr>
        <p:txBody>
          <a:bodyPr anchor="t">
            <a:normAutofit lnSpcReduction="10000"/>
          </a:bodyPr>
          <a:lstStyle/>
          <a:p>
            <a:pPr>
              <a:lnSpc>
                <a:spcPct val="100000"/>
              </a:lnSpc>
            </a:pPr>
            <a:r>
              <a:rPr lang="de-CH" sz="1400" b="1" dirty="0">
                <a:latin typeface="Arial" panose="020B0604020202020204" pitchFamily="34" charset="0"/>
                <a:cs typeface="Arial" panose="020B0604020202020204" pitchFamily="34" charset="0"/>
              </a:rPr>
              <a:t>As Safi (als Beispiel für klassische Position eines Rechtsgelehrten) zum Schlagen: </a:t>
            </a:r>
          </a:p>
          <a:p>
            <a:pPr marL="0" indent="0">
              <a:lnSpc>
                <a:spcPct val="100000"/>
              </a:lnSpc>
              <a:buNone/>
            </a:pPr>
            <a:r>
              <a:rPr lang="de-CH" sz="1400" dirty="0">
                <a:latin typeface="Arial" panose="020B0604020202020204" pitchFamily="34" charset="0"/>
                <a:cs typeface="Arial" panose="020B0604020202020204" pitchFamily="34" charset="0"/>
              </a:rPr>
              <a:t>«Das Schlagen ist erlaubt, und es ist besser, es zu unterlassen.» (SATZBAU???) </a:t>
            </a:r>
          </a:p>
          <a:p>
            <a:pPr marL="0" indent="0">
              <a:lnSpc>
                <a:spcPct val="100000"/>
              </a:lnSpc>
              <a:buNone/>
            </a:pPr>
            <a:endParaRPr lang="de-CH" sz="1400" dirty="0">
              <a:latin typeface="Arial" panose="020B0604020202020204" pitchFamily="34" charset="0"/>
              <a:cs typeface="Arial" panose="020B0604020202020204" pitchFamily="34" charset="0"/>
            </a:endParaRPr>
          </a:p>
          <a:p>
            <a:pPr>
              <a:lnSpc>
                <a:spcPct val="100000"/>
              </a:lnSpc>
            </a:pPr>
            <a:r>
              <a:rPr lang="de-CH" sz="1400" b="1" dirty="0">
                <a:latin typeface="Arial" panose="020B0604020202020204" pitchFamily="34" charset="0"/>
                <a:cs typeface="Arial" panose="020B0604020202020204" pitchFamily="34" charset="0"/>
              </a:rPr>
              <a:t>Reformistisch-feministische Stimmen zum Schlagen: </a:t>
            </a:r>
          </a:p>
          <a:p>
            <a:pPr marL="0" indent="0">
              <a:lnSpc>
                <a:spcPct val="100000"/>
              </a:lnSpc>
              <a:buNone/>
            </a:pPr>
            <a:r>
              <a:rPr lang="de-CH" sz="1400" dirty="0">
                <a:latin typeface="Arial" panose="020B0604020202020204" pitchFamily="34" charset="0"/>
                <a:cs typeface="Arial" panose="020B0604020202020204" pitchFamily="34" charset="0"/>
              </a:rPr>
              <a:t>Deuten das Wort Schlagen – (</a:t>
            </a:r>
            <a:r>
              <a:rPr lang="de-CH" sz="1400" dirty="0" err="1">
                <a:latin typeface="Arial" panose="020B0604020202020204" pitchFamily="34" charset="0"/>
                <a:cs typeface="Arial" panose="020B0604020202020204" pitchFamily="34" charset="0"/>
              </a:rPr>
              <a:t>daraba</a:t>
            </a:r>
            <a:r>
              <a:rPr lang="de-CH" sz="1400" dirty="0">
                <a:latin typeface="Arial" panose="020B0604020202020204" pitchFamily="34" charset="0"/>
                <a:cs typeface="Arial" panose="020B0604020202020204" pitchFamily="34" charset="0"/>
              </a:rPr>
              <a:t>) – Wortwurzel </a:t>
            </a:r>
            <a:r>
              <a:rPr lang="de-CH" sz="1400" b="1" dirty="0">
                <a:latin typeface="Arial" panose="020B0604020202020204" pitchFamily="34" charset="0"/>
                <a:cs typeface="Arial" panose="020B0604020202020204" pitchFamily="34" charset="0"/>
              </a:rPr>
              <a:t>d - r - b </a:t>
            </a:r>
            <a:r>
              <a:rPr lang="de-CH" sz="1400" dirty="0">
                <a:latin typeface="Arial" panose="020B0604020202020204" pitchFamily="34" charset="0"/>
                <a:cs typeface="Arial" panose="020B0604020202020204" pitchFamily="34" charset="0"/>
              </a:rPr>
              <a:t>neu. Schlagen im Sinne von «trennen» </a:t>
            </a:r>
          </a:p>
          <a:p>
            <a:pPr marL="0" indent="0">
              <a:lnSpc>
                <a:spcPct val="100000"/>
              </a:lnSpc>
              <a:buNone/>
            </a:pPr>
            <a:endParaRPr lang="de-CH" sz="1400" dirty="0">
              <a:latin typeface="Arial" panose="020B0604020202020204" pitchFamily="34" charset="0"/>
              <a:cs typeface="Arial" panose="020B0604020202020204" pitchFamily="34" charset="0"/>
            </a:endParaRPr>
          </a:p>
          <a:p>
            <a:pPr>
              <a:lnSpc>
                <a:spcPct val="100000"/>
              </a:lnSpc>
            </a:pPr>
            <a:r>
              <a:rPr lang="de-CH" sz="1400" b="1" dirty="0">
                <a:latin typeface="Arial" panose="020B0604020202020204" pitchFamily="34" charset="0"/>
                <a:cs typeface="Arial" panose="020B0604020202020204" pitchFamily="34" charset="0"/>
              </a:rPr>
              <a:t>Klassische Positionen: </a:t>
            </a:r>
          </a:p>
          <a:p>
            <a:pPr marL="0" indent="0">
              <a:lnSpc>
                <a:spcPct val="100000"/>
              </a:lnSpc>
              <a:buNone/>
            </a:pPr>
            <a:r>
              <a:rPr lang="de-CH" sz="1400" dirty="0">
                <a:latin typeface="Arial" panose="020B0604020202020204" pitchFamily="34" charset="0"/>
                <a:cs typeface="Arial" panose="020B0604020202020204" pitchFamily="34" charset="0"/>
              </a:rPr>
              <a:t>Schlagen nur symbolisch zu verstehen (</a:t>
            </a:r>
            <a:r>
              <a:rPr lang="de-CH" sz="1400" dirty="0" err="1">
                <a:latin typeface="Arial" panose="020B0604020202020204" pitchFamily="34" charset="0"/>
                <a:cs typeface="Arial" panose="020B0604020202020204" pitchFamily="34" charset="0"/>
              </a:rPr>
              <a:t>gayr</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mubarrih</a:t>
            </a:r>
            <a:r>
              <a:rPr lang="de-CH" sz="1400" dirty="0">
                <a:latin typeface="Arial" panose="020B0604020202020204" pitchFamily="34" charset="0"/>
                <a:cs typeface="Arial" panose="020B0604020202020204" pitchFamily="34" charset="0"/>
              </a:rPr>
              <a:t>) – eine Form des Schlagens ohne Schmerzzufügung z.B. mit Hilfe eines Tuchs, hölzerner Zahnbürste oder ein leichter Klaps #Demütigung</a:t>
            </a:r>
          </a:p>
          <a:p>
            <a:pPr marL="0" indent="0">
              <a:lnSpc>
                <a:spcPct val="100000"/>
              </a:lnSpc>
              <a:buNone/>
            </a:pPr>
            <a:endParaRPr lang="de-CH" sz="1400" dirty="0">
              <a:latin typeface="Arial" panose="020B0604020202020204" pitchFamily="34" charset="0"/>
              <a:cs typeface="Arial" panose="020B0604020202020204" pitchFamily="34" charset="0"/>
            </a:endParaRPr>
          </a:p>
          <a:p>
            <a:pPr>
              <a:lnSpc>
                <a:spcPct val="100000"/>
              </a:lnSpc>
            </a:pPr>
            <a:r>
              <a:rPr lang="de-CH" sz="1400" b="1" dirty="0">
                <a:latin typeface="Arial" panose="020B0604020202020204" pitchFamily="34" charset="0"/>
                <a:cs typeface="Arial" panose="020B0604020202020204" pitchFamily="34" charset="0"/>
              </a:rPr>
              <a:t>Hardliner/ weitere Stimmen (ja wer eigentlich genau?) </a:t>
            </a:r>
          </a:p>
          <a:p>
            <a:pPr marL="0" indent="0">
              <a:lnSpc>
                <a:spcPct val="100000"/>
              </a:lnSpc>
              <a:buNone/>
            </a:pPr>
            <a:r>
              <a:rPr lang="de-CH" sz="1400" dirty="0">
                <a:latin typeface="Arial" panose="020B0604020202020204" pitchFamily="34" charset="0"/>
                <a:cs typeface="Arial" panose="020B0604020202020204" pitchFamily="34" charset="0"/>
              </a:rPr>
              <a:t>Verstehen das Wort «</a:t>
            </a:r>
            <a:r>
              <a:rPr lang="de-CH" sz="1400" i="1" dirty="0" err="1">
                <a:latin typeface="Arial" panose="020B0604020202020204" pitchFamily="34" charset="0"/>
                <a:cs typeface="Arial" panose="020B0604020202020204" pitchFamily="34" charset="0"/>
              </a:rPr>
              <a:t>daraba</a:t>
            </a:r>
            <a:r>
              <a:rPr lang="de-CH" sz="1400" dirty="0">
                <a:latin typeface="Arial" panose="020B0604020202020204" pitchFamily="34" charset="0"/>
                <a:cs typeface="Arial" panose="020B0604020202020204" pitchFamily="34" charset="0"/>
              </a:rPr>
              <a:t>» nach äusserem Wortlaut (</a:t>
            </a:r>
            <a:r>
              <a:rPr lang="de-CH" sz="1400" dirty="0" err="1">
                <a:latin typeface="Arial" panose="020B0604020202020204" pitchFamily="34" charset="0"/>
                <a:cs typeface="Arial" panose="020B0604020202020204" pitchFamily="34" charset="0"/>
              </a:rPr>
              <a:t>lafzi</a:t>
            </a:r>
            <a:r>
              <a:rPr lang="de-CH" sz="1400" dirty="0">
                <a:latin typeface="Arial" panose="020B0604020202020204" pitchFamily="34" charset="0"/>
                <a:cs typeface="Arial" panose="020B0604020202020204" pitchFamily="34" charset="0"/>
              </a:rPr>
              <a:t>) und im Sinne einer körperlichen Züchtigung…</a:t>
            </a:r>
          </a:p>
        </p:txBody>
      </p:sp>
    </p:spTree>
    <p:extLst>
      <p:ext uri="{BB962C8B-B14F-4D97-AF65-F5344CB8AC3E}">
        <p14:creationId xmlns:p14="http://schemas.microsoft.com/office/powerpoint/2010/main" val="121161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D50B1E-9981-40B0-B420-3A6CC1AB92D9}"/>
              </a:ext>
            </a:extLst>
          </p:cNvPr>
          <p:cNvSpPr>
            <a:spLocks noGrp="1"/>
          </p:cNvSpPr>
          <p:nvPr>
            <p:ph type="title"/>
          </p:nvPr>
        </p:nvSpPr>
        <p:spPr>
          <a:xfrm>
            <a:off x="572493" y="238539"/>
            <a:ext cx="11047013" cy="1434415"/>
          </a:xfrm>
        </p:spPr>
        <p:txBody>
          <a:bodyPr anchor="b">
            <a:normAutofit/>
          </a:bodyPr>
          <a:lstStyle/>
          <a:p>
            <a:pPr>
              <a:lnSpc>
                <a:spcPct val="90000"/>
              </a:lnSpc>
            </a:pPr>
            <a:r>
              <a:rPr lang="de-CH" sz="4500"/>
              <a:t>Trick 17 um nun Gewalt anwenden zu dürfen? </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58735678-274C-4638-B40F-D0F0BBB18965}"/>
              </a:ext>
            </a:extLst>
          </p:cNvPr>
          <p:cNvPicPr>
            <a:picLocks noChangeAspect="1"/>
          </p:cNvPicPr>
          <p:nvPr/>
        </p:nvPicPr>
        <p:blipFill rotWithShape="1">
          <a:blip r:embed="rId3"/>
          <a:srcRect b="805"/>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Inhaltsplatzhalter 2">
            <a:extLst>
              <a:ext uri="{FF2B5EF4-FFF2-40B4-BE49-F238E27FC236}">
                <a16:creationId xmlns:a16="http://schemas.microsoft.com/office/drawing/2014/main" id="{722B7500-9E5D-4DB6-8932-63B052193EED}"/>
              </a:ext>
            </a:extLst>
          </p:cNvPr>
          <p:cNvSpPr>
            <a:spLocks noGrp="1"/>
          </p:cNvSpPr>
          <p:nvPr>
            <p:ph idx="1"/>
          </p:nvPr>
        </p:nvSpPr>
        <p:spPr>
          <a:xfrm>
            <a:off x="4905955" y="2071316"/>
            <a:ext cx="6713552" cy="4114800"/>
          </a:xfrm>
        </p:spPr>
        <p:txBody>
          <a:bodyPr anchor="t">
            <a:normAutofit/>
          </a:bodyPr>
          <a:lstStyle/>
          <a:p>
            <a:pPr marL="0" indent="0">
              <a:lnSpc>
                <a:spcPct val="100000"/>
              </a:lnSpc>
              <a:buNone/>
            </a:pPr>
            <a:r>
              <a:rPr lang="de-CH" sz="1800" b="1" dirty="0">
                <a:latin typeface="Arial" panose="020B0604020202020204" pitchFamily="34" charset="0"/>
                <a:cs typeface="Arial" panose="020B0604020202020204" pitchFamily="34" charset="0"/>
              </a:rPr>
              <a:t>Frage: Steht der Gewaltlegitimation die Hierarchisierung der Geschlechter voran? </a:t>
            </a:r>
          </a:p>
          <a:p>
            <a:pPr marL="0" indent="0">
              <a:lnSpc>
                <a:spcPct val="100000"/>
              </a:lnSpc>
              <a:buNone/>
            </a:pPr>
            <a:endParaRPr lang="de-CH" sz="1800" b="1" dirty="0">
              <a:latin typeface="Arial" panose="020B0604020202020204" pitchFamily="34" charset="0"/>
              <a:cs typeface="Arial" panose="020B0604020202020204" pitchFamily="34" charset="0"/>
            </a:endParaRPr>
          </a:p>
          <a:p>
            <a:pPr marL="0" indent="0">
              <a:lnSpc>
                <a:spcPct val="100000"/>
              </a:lnSpc>
              <a:buNone/>
            </a:pPr>
            <a:r>
              <a:rPr lang="de-CH" sz="1800" b="1" dirty="0">
                <a:latin typeface="Arial" panose="020B0604020202020204" pitchFamily="34" charset="0"/>
                <a:cs typeface="Arial" panose="020B0604020202020204" pitchFamily="34" charset="0"/>
              </a:rPr>
              <a:t>ÜBERLEGENHEIT DER MÄNNER ÜBER DIE FRAUEN ? </a:t>
            </a:r>
          </a:p>
          <a:p>
            <a:pPr marL="0" indent="0">
              <a:lnSpc>
                <a:spcPct val="100000"/>
              </a:lnSpc>
              <a:buNone/>
            </a:pPr>
            <a:r>
              <a:rPr lang="de-CH" sz="1800" dirty="0">
                <a:latin typeface="Arial" panose="020B0604020202020204" pitchFamily="34" charset="0"/>
                <a:cs typeface="Arial" panose="020B0604020202020204" pitchFamily="34" charset="0"/>
              </a:rPr>
              <a:t>und Legitimation dafür von den Männern aus UNSEREM Koran abgeleitet??? SICHER NICHT! </a:t>
            </a:r>
          </a:p>
          <a:p>
            <a:pPr marL="0" indent="0">
              <a:lnSpc>
                <a:spcPct val="100000"/>
              </a:lnSpc>
              <a:buNone/>
            </a:pPr>
            <a:endParaRPr lang="de-CH" sz="18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à"/>
            </a:pPr>
            <a:r>
              <a:rPr lang="de-CH" sz="1800" dirty="0">
                <a:latin typeface="Arial" panose="020B0604020202020204" pitchFamily="34" charset="0"/>
                <a:cs typeface="Arial" panose="020B0604020202020204" pitchFamily="34" charset="0"/>
                <a:sym typeface="Wingdings" panose="05000000000000000000" pitchFamily="2" charset="2"/>
              </a:rPr>
              <a:t>ALL ATENTIONS AUF HIERARCHIEN (Patriarchat) </a:t>
            </a:r>
          </a:p>
          <a:p>
            <a:pPr>
              <a:lnSpc>
                <a:spcPct val="100000"/>
              </a:lnSpc>
              <a:buFont typeface="Wingdings" panose="05000000000000000000" pitchFamily="2" charset="2"/>
              <a:buChar char="à"/>
            </a:pPr>
            <a:r>
              <a:rPr lang="de-CH" sz="1800" dirty="0">
                <a:latin typeface="Arial" panose="020B0604020202020204" pitchFamily="34" charset="0"/>
                <a:cs typeface="Arial" panose="020B0604020202020204" pitchFamily="34" charset="0"/>
                <a:sym typeface="Wingdings" panose="05000000000000000000" pitchFamily="2" charset="2"/>
              </a:rPr>
              <a:t>Amina </a:t>
            </a:r>
            <a:r>
              <a:rPr lang="de-CH" sz="1800" dirty="0" err="1">
                <a:latin typeface="Arial" panose="020B0604020202020204" pitchFamily="34" charset="0"/>
                <a:cs typeface="Arial" panose="020B0604020202020204" pitchFamily="34" charset="0"/>
                <a:sym typeface="Wingdings" panose="05000000000000000000" pitchFamily="2" charset="2"/>
              </a:rPr>
              <a:t>Wadud</a:t>
            </a:r>
            <a:r>
              <a:rPr lang="de-CH" sz="1800" dirty="0">
                <a:latin typeface="Arial" panose="020B0604020202020204" pitchFamily="34" charset="0"/>
                <a:cs typeface="Arial" panose="020B0604020202020204" pitchFamily="34" charset="0"/>
                <a:sym typeface="Wingdings" panose="05000000000000000000" pitchFamily="2" charset="2"/>
              </a:rPr>
              <a:t> wagt den Versuch einer feministischen Interpretation in einer Welt voller männlichen Meinungen…  </a:t>
            </a:r>
            <a:endParaRPr lang="de-CH" sz="1800" dirty="0">
              <a:latin typeface="Arial" panose="020B0604020202020204" pitchFamily="34" charset="0"/>
              <a:cs typeface="Arial" panose="020B0604020202020204" pitchFamily="34" charset="0"/>
            </a:endParaRPr>
          </a:p>
          <a:p>
            <a:pPr marL="0" indent="0">
              <a:lnSpc>
                <a:spcPct val="100000"/>
              </a:lnSpc>
              <a:buNone/>
            </a:pPr>
            <a:endParaRPr lang="de-C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30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1EE44-5B25-47C8-9026-EDF46312C305}"/>
              </a:ext>
            </a:extLst>
          </p:cNvPr>
          <p:cNvSpPr>
            <a:spLocks noGrp="1"/>
          </p:cNvSpPr>
          <p:nvPr>
            <p:ph type="title"/>
          </p:nvPr>
        </p:nvSpPr>
        <p:spPr/>
        <p:txBody>
          <a:bodyPr>
            <a:normAutofit/>
          </a:bodyPr>
          <a:lstStyle/>
          <a:p>
            <a:r>
              <a:rPr lang="de-CH" dirty="0"/>
              <a:t>Hermeneutik und Gewaltdiskurs…</a:t>
            </a:r>
          </a:p>
        </p:txBody>
      </p:sp>
      <p:sp>
        <p:nvSpPr>
          <p:cNvPr id="3" name="Inhaltsplatzhalter 2">
            <a:extLst>
              <a:ext uri="{FF2B5EF4-FFF2-40B4-BE49-F238E27FC236}">
                <a16:creationId xmlns:a16="http://schemas.microsoft.com/office/drawing/2014/main" id="{FF066C3C-FE56-43D4-BB40-89B44F209CBA}"/>
              </a:ext>
            </a:extLst>
          </p:cNvPr>
          <p:cNvSpPr>
            <a:spLocks noGrp="1"/>
          </p:cNvSpPr>
          <p:nvPr>
            <p:ph idx="1"/>
          </p:nvPr>
        </p:nvSpPr>
        <p:spPr>
          <a:xfrm>
            <a:off x="838200" y="1929384"/>
            <a:ext cx="10515600" cy="4712048"/>
          </a:xfrm>
        </p:spPr>
        <p:txBody>
          <a:bodyPr>
            <a:normAutofit fontScale="62500" lnSpcReduction="20000"/>
          </a:bodyPr>
          <a:lstStyle/>
          <a:p>
            <a:pPr marL="0" indent="0">
              <a:buNone/>
            </a:pPr>
            <a:endParaRPr lang="de-CH" dirty="0">
              <a:latin typeface="Arial" panose="020B0604020202020204" pitchFamily="34" charset="0"/>
              <a:cs typeface="Arial" panose="020B0604020202020204" pitchFamily="34" charset="0"/>
            </a:endParaRPr>
          </a:p>
          <a:p>
            <a:r>
              <a:rPr lang="de-CH" sz="3200" b="1" dirty="0">
                <a:latin typeface="Arial" panose="020B0604020202020204" pitchFamily="34" charset="0"/>
                <a:cs typeface="Arial" panose="020B0604020202020204" pitchFamily="34" charset="0"/>
              </a:rPr>
              <a:t>Also nochmals zu den drei Begriffen und deren Bedeutungen: </a:t>
            </a:r>
          </a:p>
          <a:p>
            <a:pPr marL="0" indent="0">
              <a:buNone/>
            </a:pPr>
            <a:endParaRPr lang="de-CH" dirty="0">
              <a:latin typeface="Arial" panose="020B0604020202020204" pitchFamily="34" charset="0"/>
              <a:cs typeface="Arial" panose="020B0604020202020204" pitchFamily="34" charset="0"/>
            </a:endParaRPr>
          </a:p>
          <a:p>
            <a:pPr>
              <a:buFontTx/>
              <a:buChar char="-"/>
            </a:pPr>
            <a:r>
              <a:rPr lang="de-CH" sz="4500" b="1" dirty="0" err="1">
                <a:latin typeface="Arial" panose="020B0604020202020204" pitchFamily="34" charset="0"/>
                <a:cs typeface="Arial" panose="020B0604020202020204" pitchFamily="34" charset="0"/>
              </a:rPr>
              <a:t>qawwamuna</a:t>
            </a:r>
            <a:r>
              <a:rPr lang="de-CH" sz="4500" b="1" dirty="0">
                <a:latin typeface="Arial" panose="020B0604020202020204" pitchFamily="34" charset="0"/>
                <a:cs typeface="Arial" panose="020B0604020202020204" pitchFamily="34" charset="0"/>
              </a:rPr>
              <a:t>/</a:t>
            </a:r>
            <a:r>
              <a:rPr lang="de-CH" sz="4500" b="1" dirty="0" err="1">
                <a:latin typeface="Arial" panose="020B0604020202020204" pitchFamily="34" charset="0"/>
                <a:cs typeface="Arial" panose="020B0604020202020204" pitchFamily="34" charset="0"/>
              </a:rPr>
              <a:t>qiwama</a:t>
            </a:r>
            <a:r>
              <a:rPr lang="de-CH" sz="4500" b="1" dirty="0">
                <a:latin typeface="Arial" panose="020B0604020202020204" pitchFamily="34" charset="0"/>
                <a:cs typeface="Arial" panose="020B0604020202020204" pitchFamily="34" charset="0"/>
              </a:rPr>
              <a:t> </a:t>
            </a:r>
            <a:r>
              <a:rPr lang="de-CH" sz="3300" dirty="0">
                <a:latin typeface="Arial" panose="020B0604020202020204" pitchFamily="34" charset="0"/>
                <a:cs typeface="Arial" panose="020B0604020202020204" pitchFamily="34" charset="0"/>
              </a:rPr>
              <a:t>(wird gemeinsam mit </a:t>
            </a:r>
            <a:r>
              <a:rPr lang="de-CH" sz="3300" dirty="0" err="1">
                <a:latin typeface="Arial" panose="020B0604020202020204" pitchFamily="34" charset="0"/>
                <a:cs typeface="Arial" panose="020B0604020202020204" pitchFamily="34" charset="0"/>
              </a:rPr>
              <a:t>faddala</a:t>
            </a:r>
            <a:r>
              <a:rPr lang="de-CH" sz="3300" dirty="0">
                <a:latin typeface="Arial" panose="020B0604020202020204" pitchFamily="34" charset="0"/>
                <a:cs typeface="Arial" panose="020B0604020202020204" pitchFamily="34" charset="0"/>
              </a:rPr>
              <a:t>/</a:t>
            </a:r>
            <a:r>
              <a:rPr lang="de-CH" sz="3300" dirty="0" err="1">
                <a:latin typeface="Arial" panose="020B0604020202020204" pitchFamily="34" charset="0"/>
                <a:cs typeface="Arial" panose="020B0604020202020204" pitchFamily="34" charset="0"/>
              </a:rPr>
              <a:t>tafdil</a:t>
            </a:r>
            <a:r>
              <a:rPr lang="de-CH" sz="3300" dirty="0">
                <a:latin typeface="Arial" panose="020B0604020202020204" pitchFamily="34" charset="0"/>
                <a:cs typeface="Arial" panose="020B0604020202020204" pitchFamily="34" charset="0"/>
              </a:rPr>
              <a:t> gelesen) </a:t>
            </a:r>
            <a:r>
              <a:rPr lang="de-CH" sz="3300" dirty="0">
                <a:latin typeface="Arial" panose="020B0604020202020204" pitchFamily="34" charset="0"/>
                <a:cs typeface="Arial" panose="020B0604020202020204" pitchFamily="34" charset="0"/>
                <a:sym typeface="Wingdings" panose="05000000000000000000" pitchFamily="2" charset="2"/>
              </a:rPr>
              <a:t> Vorzug, Autorität, Vormundschaft, Verantwortung, Überlegenheit des Mannes </a:t>
            </a:r>
          </a:p>
          <a:p>
            <a:pPr>
              <a:buFontTx/>
              <a:buChar char="-"/>
            </a:pPr>
            <a:endParaRPr lang="de-CH" sz="3300" dirty="0">
              <a:latin typeface="Arial" panose="020B0604020202020204" pitchFamily="34" charset="0"/>
              <a:cs typeface="Arial" panose="020B0604020202020204" pitchFamily="34" charset="0"/>
              <a:sym typeface="Wingdings" panose="05000000000000000000" pitchFamily="2" charset="2"/>
            </a:endParaRPr>
          </a:p>
          <a:p>
            <a:pPr>
              <a:buFontTx/>
              <a:buChar char="-"/>
            </a:pPr>
            <a:r>
              <a:rPr lang="de-CH" sz="5100" b="1" dirty="0" err="1">
                <a:latin typeface="Arial" panose="020B0604020202020204" pitchFamily="34" charset="0"/>
                <a:cs typeface="Arial" panose="020B0604020202020204" pitchFamily="34" charset="0"/>
                <a:sym typeface="Wingdings" panose="05000000000000000000" pitchFamily="2" charset="2"/>
              </a:rPr>
              <a:t>Nusuz</a:t>
            </a:r>
            <a:r>
              <a:rPr lang="de-CH" sz="3300" dirty="0">
                <a:latin typeface="Arial" panose="020B0604020202020204" pitchFamily="34" charset="0"/>
                <a:cs typeface="Arial" panose="020B0604020202020204" pitchFamily="34" charset="0"/>
                <a:sym typeface="Wingdings" panose="05000000000000000000" pitchFamily="2" charset="2"/>
              </a:rPr>
              <a:t> (als Gegenkonzept zu </a:t>
            </a:r>
            <a:r>
              <a:rPr lang="de-CH" sz="3300" dirty="0" err="1">
                <a:latin typeface="Arial" panose="020B0604020202020204" pitchFamily="34" charset="0"/>
                <a:cs typeface="Arial" panose="020B0604020202020204" pitchFamily="34" charset="0"/>
                <a:sym typeface="Wingdings" panose="05000000000000000000" pitchFamily="2" charset="2"/>
              </a:rPr>
              <a:t>qanitat</a:t>
            </a:r>
            <a:r>
              <a:rPr lang="de-CH" sz="3300" dirty="0">
                <a:latin typeface="Arial" panose="020B0604020202020204" pitchFamily="34" charset="0"/>
                <a:cs typeface="Arial" panose="020B0604020202020204" pitchFamily="34" charset="0"/>
                <a:sym typeface="Wingdings" panose="05000000000000000000" pitchFamily="2" charset="2"/>
              </a:rPr>
              <a:t>/</a:t>
            </a:r>
            <a:r>
              <a:rPr lang="de-CH" sz="3300" dirty="0" err="1">
                <a:latin typeface="Arial" panose="020B0604020202020204" pitchFamily="34" charset="0"/>
                <a:cs typeface="Arial" panose="020B0604020202020204" pitchFamily="34" charset="0"/>
                <a:sym typeface="Wingdings" panose="05000000000000000000" pitchFamily="2" charset="2"/>
              </a:rPr>
              <a:t>qunut</a:t>
            </a:r>
            <a:r>
              <a:rPr lang="de-CH" sz="3300" dirty="0">
                <a:latin typeface="Arial" panose="020B0604020202020204" pitchFamily="34" charset="0"/>
                <a:cs typeface="Arial" panose="020B0604020202020204" pitchFamily="34" charset="0"/>
                <a:sym typeface="Wingdings" panose="05000000000000000000" pitchFamily="2" charset="2"/>
              </a:rPr>
              <a:t>) sowie </a:t>
            </a:r>
            <a:r>
              <a:rPr lang="de-CH" sz="3300" dirty="0" err="1">
                <a:latin typeface="Arial" panose="020B0604020202020204" pitchFamily="34" charset="0"/>
                <a:cs typeface="Arial" panose="020B0604020202020204" pitchFamily="34" charset="0"/>
                <a:sym typeface="Wingdings" panose="05000000000000000000" pitchFamily="2" charset="2"/>
              </a:rPr>
              <a:t>ta’a</a:t>
            </a:r>
            <a:r>
              <a:rPr lang="de-CH" sz="3300" dirty="0">
                <a:latin typeface="Arial" panose="020B0604020202020204" pitchFamily="34" charset="0"/>
                <a:cs typeface="Arial" panose="020B0604020202020204" pitchFamily="34" charset="0"/>
                <a:sym typeface="Wingdings" panose="05000000000000000000" pitchFamily="2" charset="2"/>
              </a:rPr>
              <a:t> (Gehorsam)  Ungehorsam, Widerwille, </a:t>
            </a:r>
            <a:r>
              <a:rPr lang="de-CH" sz="3300" dirty="0" err="1">
                <a:latin typeface="Arial" panose="020B0604020202020204" pitchFamily="34" charset="0"/>
                <a:cs typeface="Arial" panose="020B0604020202020204" pitchFamily="34" charset="0"/>
                <a:sym typeface="Wingdings" panose="05000000000000000000" pitchFamily="2" charset="2"/>
              </a:rPr>
              <a:t>Provokation_der_Frau</a:t>
            </a:r>
            <a:r>
              <a:rPr lang="de-CH" sz="3300" dirty="0">
                <a:latin typeface="Arial" panose="020B0604020202020204" pitchFamily="34" charset="0"/>
                <a:cs typeface="Arial" panose="020B0604020202020204" pitchFamily="34" charset="0"/>
                <a:sym typeface="Wingdings" panose="05000000000000000000" pitchFamily="2" charset="2"/>
              </a:rPr>
              <a:t> </a:t>
            </a:r>
          </a:p>
          <a:p>
            <a:pPr marL="0" indent="0">
              <a:buNone/>
            </a:pPr>
            <a:endParaRPr lang="de-CH" sz="3300" dirty="0">
              <a:latin typeface="Arial" panose="020B0604020202020204" pitchFamily="34" charset="0"/>
              <a:cs typeface="Arial" panose="020B0604020202020204" pitchFamily="34" charset="0"/>
              <a:sym typeface="Wingdings" panose="05000000000000000000" pitchFamily="2" charset="2"/>
            </a:endParaRPr>
          </a:p>
          <a:p>
            <a:pPr>
              <a:buFontTx/>
              <a:buChar char="-"/>
            </a:pPr>
            <a:r>
              <a:rPr lang="de-CH" sz="5100" b="1" dirty="0" err="1">
                <a:latin typeface="Arial" panose="020B0604020202020204" pitchFamily="34" charset="0"/>
                <a:cs typeface="Arial" panose="020B0604020202020204" pitchFamily="34" charset="0"/>
                <a:sym typeface="Wingdings" panose="05000000000000000000" pitchFamily="2" charset="2"/>
              </a:rPr>
              <a:t>Wa-dribuhunna</a:t>
            </a:r>
            <a:r>
              <a:rPr lang="de-CH" sz="5100" b="1" dirty="0">
                <a:latin typeface="Arial" panose="020B0604020202020204" pitchFamily="34" charset="0"/>
                <a:cs typeface="Arial" panose="020B0604020202020204" pitchFamily="34" charset="0"/>
                <a:sym typeface="Wingdings" panose="05000000000000000000" pitchFamily="2" charset="2"/>
              </a:rPr>
              <a:t>/</a:t>
            </a:r>
            <a:r>
              <a:rPr lang="de-CH" sz="5100" b="1" dirty="0" err="1">
                <a:latin typeface="Arial" panose="020B0604020202020204" pitchFamily="34" charset="0"/>
                <a:cs typeface="Arial" panose="020B0604020202020204" pitchFamily="34" charset="0"/>
                <a:sym typeface="Wingdings" panose="05000000000000000000" pitchFamily="2" charset="2"/>
              </a:rPr>
              <a:t>daraba</a:t>
            </a:r>
            <a:r>
              <a:rPr lang="de-CH" sz="5100" b="1" dirty="0">
                <a:latin typeface="Arial" panose="020B0604020202020204" pitchFamily="34" charset="0"/>
                <a:cs typeface="Arial" panose="020B0604020202020204" pitchFamily="34" charset="0"/>
                <a:sym typeface="Wingdings" panose="05000000000000000000" pitchFamily="2" charset="2"/>
              </a:rPr>
              <a:t> </a:t>
            </a:r>
            <a:r>
              <a:rPr lang="de-CH" sz="3300" dirty="0">
                <a:latin typeface="Arial" panose="020B0604020202020204" pitchFamily="34" charset="0"/>
                <a:cs typeface="Arial" panose="020B0604020202020204" pitchFamily="34" charset="0"/>
                <a:sym typeface="Wingdings" panose="05000000000000000000" pitchFamily="2" charset="2"/>
              </a:rPr>
              <a:t>Schlagen  Gewaltanwendung mit verschiedenen Mitteln </a:t>
            </a:r>
            <a:endParaRPr lang="de-CH" sz="3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458965"/>
      </p:ext>
    </p:extLst>
  </p:cSld>
  <p:clrMapOvr>
    <a:masterClrMapping/>
  </p:clrMapOvr>
</p:sld>
</file>

<file path=ppt/theme/theme1.xml><?xml version="1.0" encoding="utf-8"?>
<a:theme xmlns:a="http://schemas.openxmlformats.org/drawingml/2006/main" name="SketchyVTI">
  <a:themeElements>
    <a:clrScheme name="Rotviolet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4412</Words>
  <Application>Microsoft Office PowerPoint</Application>
  <PresentationFormat>Breitbild</PresentationFormat>
  <Paragraphs>413</Paragraphs>
  <Slides>41</Slides>
  <Notes>31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Arial</vt:lpstr>
      <vt:lpstr>Calibri</vt:lpstr>
      <vt:lpstr>Modern Love</vt:lpstr>
      <vt:lpstr>The Hand</vt:lpstr>
      <vt:lpstr>Wingdings</vt:lpstr>
      <vt:lpstr>SketchyVTI</vt:lpstr>
      <vt:lpstr>Koranvers 4:34 “Ermahnt sie, meidet sie im Bett und schlagt sie” </vt:lpstr>
      <vt:lpstr>Facts</vt:lpstr>
      <vt:lpstr>Ein Koranvers (4:34) viele (männliche) Interpretationen  </vt:lpstr>
      <vt:lpstr>Wichtige Begriffe – verschiedene Auslegungen </vt:lpstr>
      <vt:lpstr>Moderne, neue Zugänge zum Koran, welche Geschlechtergerechtigkeit betonen: </vt:lpstr>
      <vt:lpstr>Kontroverse oder um was geht’s eigentlich? </vt:lpstr>
      <vt:lpstr>Daraba: Schlagen oder nicht schlagen?  Das ist hier die Frage…</vt:lpstr>
      <vt:lpstr>Trick 17 um nun Gewalt anwenden zu dürfen? </vt:lpstr>
      <vt:lpstr>Hermeneutik und Gewaltdiskurs…</vt:lpstr>
      <vt:lpstr>Alright – dann zu den ExegetInnen</vt:lpstr>
      <vt:lpstr>Tabari </vt:lpstr>
      <vt:lpstr>Tabari und weitere Männermeinungen</vt:lpstr>
      <vt:lpstr>Zahmhasari </vt:lpstr>
      <vt:lpstr>Razi </vt:lpstr>
      <vt:lpstr>Medizinischer Einschub zu Unterschied des Gehirns von Mann und Frau  </vt:lpstr>
      <vt:lpstr>Nuzuz </vt:lpstr>
      <vt:lpstr>Einschub: Was meint eigentlich «das Verborgene hüten?» </vt:lpstr>
      <vt:lpstr>Sex und der Ungehorsam </vt:lpstr>
      <vt:lpstr>Fake news! </vt:lpstr>
      <vt:lpstr>Wa-dribuhunna/ daraba</vt:lpstr>
      <vt:lpstr>Tabaris Vorstellungen von Züchtigung</vt:lpstr>
      <vt:lpstr>Was machen die Männer daraus?</vt:lpstr>
      <vt:lpstr>Warum eigentlich?</vt:lpstr>
      <vt:lpstr>Amina Wadud bringt Lichts ins patriarchalische Dunkel…</vt:lpstr>
      <vt:lpstr>Amina Wadud </vt:lpstr>
      <vt:lpstr>Amina Wadud </vt:lpstr>
      <vt:lpstr>4:34 und Amina Wadud zu qiwama, nuzuz und daraba</vt:lpstr>
      <vt:lpstr>4:34 und Amina Wadud zu qiwama, nuzuz und daraba</vt:lpstr>
      <vt:lpstr>4:34 und Amina Wadud zu qiwama, nuzuz und daraba</vt:lpstr>
      <vt:lpstr>Amina Wadud sagt «NEIN ZUM TEXT» </vt:lpstr>
      <vt:lpstr>Kritik an Wadud</vt:lpstr>
      <vt:lpstr>Die Sunna des Propheten </vt:lpstr>
      <vt:lpstr>Die Hadithehermeneutik </vt:lpstr>
      <vt:lpstr>Good to know</vt:lpstr>
      <vt:lpstr>Sunna qawliya (gesprochene Sunna)</vt:lpstr>
      <vt:lpstr>Kritik für Frauenrechte an den Propheten</vt:lpstr>
      <vt:lpstr>Sunna fi’liya (getane Sunna)</vt:lpstr>
      <vt:lpstr>Und wie hat nun der Prophet auf Provokationen reagiert?</vt:lpstr>
      <vt:lpstr>Fazit</vt:lpstr>
      <vt:lpstr>Letzte Gedanken zum Wort nusuz</vt:lpstr>
      <vt:lpstr>Gedankenspiel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Koranvers 4:34 “Ermahnt sie, meidet sie im Bett und schlagt sie” </dc:title>
  <dc:creator>tugba schussmann</dc:creator>
  <cp:lastModifiedBy>tugba schussmann</cp:lastModifiedBy>
  <cp:revision>1</cp:revision>
  <dcterms:created xsi:type="dcterms:W3CDTF">2020-11-30T22:11:36Z</dcterms:created>
  <dcterms:modified xsi:type="dcterms:W3CDTF">2020-11-30T22:13:49Z</dcterms:modified>
</cp:coreProperties>
</file>