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6"/>
  </p:notesMasterIdLst>
  <p:sldIdLst>
    <p:sldId id="256" r:id="rId2"/>
    <p:sldId id="300" r:id="rId3"/>
    <p:sldId id="257" r:id="rId4"/>
    <p:sldId id="266" r:id="rId5"/>
    <p:sldId id="258" r:id="rId6"/>
    <p:sldId id="259" r:id="rId7"/>
    <p:sldId id="260" r:id="rId8"/>
    <p:sldId id="261" r:id="rId9"/>
    <p:sldId id="262" r:id="rId10"/>
    <p:sldId id="263" r:id="rId11"/>
    <p:sldId id="264" r:id="rId12"/>
    <p:sldId id="265" r:id="rId13"/>
    <p:sldId id="269" r:id="rId14"/>
    <p:sldId id="270" r:id="rId15"/>
    <p:sldId id="271" r:id="rId16"/>
    <p:sldId id="273" r:id="rId17"/>
    <p:sldId id="272" r:id="rId18"/>
    <p:sldId id="274" r:id="rId19"/>
    <p:sldId id="275" r:id="rId20"/>
    <p:sldId id="267" r:id="rId21"/>
    <p:sldId id="299" r:id="rId22"/>
    <p:sldId id="276" r:id="rId23"/>
    <p:sldId id="277" r:id="rId24"/>
    <p:sldId id="278" r:id="rId25"/>
    <p:sldId id="279" r:id="rId26"/>
    <p:sldId id="280" r:id="rId27"/>
    <p:sldId id="281" r:id="rId28"/>
    <p:sldId id="282" r:id="rId29"/>
    <p:sldId id="283" r:id="rId30"/>
    <p:sldId id="284" r:id="rId31"/>
    <p:sldId id="287" r:id="rId32"/>
    <p:sldId id="288" r:id="rId33"/>
    <p:sldId id="289" r:id="rId34"/>
    <p:sldId id="268" r:id="rId35"/>
    <p:sldId id="285" r:id="rId36"/>
    <p:sldId id="290" r:id="rId37"/>
    <p:sldId id="291" r:id="rId38"/>
    <p:sldId id="292" r:id="rId39"/>
    <p:sldId id="293" r:id="rId40"/>
    <p:sldId id="295" r:id="rId41"/>
    <p:sldId id="296" r:id="rId42"/>
    <p:sldId id="297" r:id="rId43"/>
    <p:sldId id="298" r:id="rId44"/>
    <p:sldId id="286"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1100" autoAdjust="0"/>
  </p:normalViewPr>
  <p:slideViewPr>
    <p:cSldViewPr snapToGrid="0">
      <p:cViewPr varScale="1">
        <p:scale>
          <a:sx n="71" d="100"/>
          <a:sy n="71" d="100"/>
        </p:scale>
        <p:origin x="1576" y="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8C29C-0CCA-4776-BD01-C0AB190245C7}" type="doc">
      <dgm:prSet loTypeId="urn:microsoft.com/office/officeart/2005/8/layout/pyramid1" loCatId="pyramid" qsTypeId="urn:microsoft.com/office/officeart/2005/8/quickstyle/simple2" qsCatId="simple" csTypeId="urn:microsoft.com/office/officeart/2005/8/colors/colorful1" csCatId="colorful" phldr="1"/>
      <dgm:spPr/>
    </dgm:pt>
    <dgm:pt modelId="{248D3864-634D-47B0-92F0-CA3D6223313C}">
      <dgm:prSet phldrT="[Text]"/>
      <dgm:spPr/>
      <dgm:t>
        <a:bodyPr/>
        <a:lstStyle/>
        <a:p>
          <a:r>
            <a:rPr lang="de-CH" dirty="0"/>
            <a:t>Ali</a:t>
          </a:r>
        </a:p>
      </dgm:t>
    </dgm:pt>
    <dgm:pt modelId="{05113DE4-6254-4A40-B6B7-30C159D0AE06}" type="parTrans" cxnId="{BC002DF0-B9A4-4D9F-A22E-DC9D4A93307C}">
      <dgm:prSet/>
      <dgm:spPr/>
      <dgm:t>
        <a:bodyPr/>
        <a:lstStyle/>
        <a:p>
          <a:endParaRPr lang="de-CH"/>
        </a:p>
      </dgm:t>
    </dgm:pt>
    <dgm:pt modelId="{4103BCF0-A096-41D1-A206-6ADD843D016F}" type="sibTrans" cxnId="{BC002DF0-B9A4-4D9F-A22E-DC9D4A93307C}">
      <dgm:prSet/>
      <dgm:spPr/>
      <dgm:t>
        <a:bodyPr/>
        <a:lstStyle/>
        <a:p>
          <a:endParaRPr lang="de-CH"/>
        </a:p>
      </dgm:t>
    </dgm:pt>
    <dgm:pt modelId="{F8E5CB36-02AC-409B-A121-7AD8B0BD14F9}">
      <dgm:prSet phldrT="[Text]"/>
      <dgm:spPr/>
      <dgm:t>
        <a:bodyPr/>
        <a:lstStyle/>
        <a:p>
          <a:r>
            <a:rPr lang="de-CH" dirty="0"/>
            <a:t>Pol (</a:t>
          </a:r>
          <a:r>
            <a:rPr lang="de-CH" dirty="0" err="1"/>
            <a:t>qutb</a:t>
          </a:r>
          <a:r>
            <a:rPr lang="de-CH" dirty="0"/>
            <a:t>)</a:t>
          </a:r>
        </a:p>
      </dgm:t>
    </dgm:pt>
    <dgm:pt modelId="{1D60E9C1-5F2F-46B8-A556-8DE4D2F58ED0}" type="parTrans" cxnId="{66DA7798-57C5-4856-86CA-639C8930CF8A}">
      <dgm:prSet/>
      <dgm:spPr/>
      <dgm:t>
        <a:bodyPr/>
        <a:lstStyle/>
        <a:p>
          <a:endParaRPr lang="de-CH"/>
        </a:p>
      </dgm:t>
    </dgm:pt>
    <dgm:pt modelId="{7B8F4B38-F94A-4E99-9AFF-B36FCCE2742E}" type="sibTrans" cxnId="{66DA7798-57C5-4856-86CA-639C8930CF8A}">
      <dgm:prSet/>
      <dgm:spPr/>
      <dgm:t>
        <a:bodyPr/>
        <a:lstStyle/>
        <a:p>
          <a:endParaRPr lang="de-CH"/>
        </a:p>
      </dgm:t>
    </dgm:pt>
    <dgm:pt modelId="{929D746B-4CCA-4A26-AF69-D9AF3F9FA366}">
      <dgm:prSet phldrT="[Text]"/>
      <dgm:spPr/>
      <dgm:t>
        <a:bodyPr/>
        <a:lstStyle/>
        <a:p>
          <a:r>
            <a:rPr lang="de-CH" dirty="0"/>
            <a:t>Scheich/ </a:t>
          </a:r>
          <a:r>
            <a:rPr lang="de-CH" dirty="0" err="1"/>
            <a:t>Pir</a:t>
          </a:r>
          <a:r>
            <a:rPr lang="de-CH" dirty="0"/>
            <a:t> </a:t>
          </a:r>
        </a:p>
      </dgm:t>
    </dgm:pt>
    <dgm:pt modelId="{8EF7F8E4-A4B5-4651-985E-C0FD29166B9D}" type="parTrans" cxnId="{B710DB1B-0A39-4E37-8DC1-A0DBF5B3AAF9}">
      <dgm:prSet/>
      <dgm:spPr/>
      <dgm:t>
        <a:bodyPr/>
        <a:lstStyle/>
        <a:p>
          <a:endParaRPr lang="de-CH"/>
        </a:p>
      </dgm:t>
    </dgm:pt>
    <dgm:pt modelId="{302CC52C-C75C-4E0A-8460-C5B331CA0F1A}" type="sibTrans" cxnId="{B710DB1B-0A39-4E37-8DC1-A0DBF5B3AAF9}">
      <dgm:prSet/>
      <dgm:spPr/>
      <dgm:t>
        <a:bodyPr/>
        <a:lstStyle/>
        <a:p>
          <a:endParaRPr lang="de-CH"/>
        </a:p>
      </dgm:t>
    </dgm:pt>
    <dgm:pt modelId="{6B56E4F4-14D7-4F33-8DE9-B0E0F2652586}">
      <dgm:prSet/>
      <dgm:spPr/>
      <dgm:t>
        <a:bodyPr/>
        <a:lstStyle/>
        <a:p>
          <a:r>
            <a:rPr lang="de-CH" dirty="0"/>
            <a:t>Einfache Ordensmitglieder</a:t>
          </a:r>
        </a:p>
        <a:p>
          <a:r>
            <a:rPr lang="de-CH" dirty="0"/>
            <a:t>NOVIZEN </a:t>
          </a:r>
        </a:p>
      </dgm:t>
    </dgm:pt>
    <dgm:pt modelId="{FE2BF821-665B-45AF-A938-585CF61CD2C6}" type="parTrans" cxnId="{446147A6-9656-4FCA-88EF-D820C5C427A9}">
      <dgm:prSet/>
      <dgm:spPr/>
      <dgm:t>
        <a:bodyPr/>
        <a:lstStyle/>
        <a:p>
          <a:endParaRPr lang="de-CH"/>
        </a:p>
      </dgm:t>
    </dgm:pt>
    <dgm:pt modelId="{F68E3E9D-43B1-4805-85F7-32CA098C061E}" type="sibTrans" cxnId="{446147A6-9656-4FCA-88EF-D820C5C427A9}">
      <dgm:prSet/>
      <dgm:spPr/>
      <dgm:t>
        <a:bodyPr/>
        <a:lstStyle/>
        <a:p>
          <a:endParaRPr lang="de-CH"/>
        </a:p>
      </dgm:t>
    </dgm:pt>
    <dgm:pt modelId="{C53FC723-CCC9-47F8-A2EA-A8D1BC61ED00}" type="pres">
      <dgm:prSet presAssocID="{04A8C29C-0CCA-4776-BD01-C0AB190245C7}" presName="Name0" presStyleCnt="0">
        <dgm:presLayoutVars>
          <dgm:dir/>
          <dgm:animLvl val="lvl"/>
          <dgm:resizeHandles val="exact"/>
        </dgm:presLayoutVars>
      </dgm:prSet>
      <dgm:spPr/>
    </dgm:pt>
    <dgm:pt modelId="{1F4F9397-4722-4B4B-B383-6CC64F42CD49}" type="pres">
      <dgm:prSet presAssocID="{248D3864-634D-47B0-92F0-CA3D6223313C}" presName="Name8" presStyleCnt="0"/>
      <dgm:spPr/>
    </dgm:pt>
    <dgm:pt modelId="{38935DE8-1209-4DB2-B1D9-8E8FC82EA706}" type="pres">
      <dgm:prSet presAssocID="{248D3864-634D-47B0-92F0-CA3D6223313C}" presName="level" presStyleLbl="node1" presStyleIdx="0" presStyleCnt="4">
        <dgm:presLayoutVars>
          <dgm:chMax val="1"/>
          <dgm:bulletEnabled val="1"/>
        </dgm:presLayoutVars>
      </dgm:prSet>
      <dgm:spPr/>
    </dgm:pt>
    <dgm:pt modelId="{DBE893BE-3037-44E4-A634-21E56B944DF3}" type="pres">
      <dgm:prSet presAssocID="{248D3864-634D-47B0-92F0-CA3D6223313C}" presName="levelTx" presStyleLbl="revTx" presStyleIdx="0" presStyleCnt="0">
        <dgm:presLayoutVars>
          <dgm:chMax val="1"/>
          <dgm:bulletEnabled val="1"/>
        </dgm:presLayoutVars>
      </dgm:prSet>
      <dgm:spPr/>
    </dgm:pt>
    <dgm:pt modelId="{5012A07D-CC65-4D9A-BD52-2D54E1FF1297}" type="pres">
      <dgm:prSet presAssocID="{F8E5CB36-02AC-409B-A121-7AD8B0BD14F9}" presName="Name8" presStyleCnt="0"/>
      <dgm:spPr/>
    </dgm:pt>
    <dgm:pt modelId="{8B805AB3-8F36-4E96-BF9B-DF9631B17C4C}" type="pres">
      <dgm:prSet presAssocID="{F8E5CB36-02AC-409B-A121-7AD8B0BD14F9}" presName="level" presStyleLbl="node1" presStyleIdx="1" presStyleCnt="4">
        <dgm:presLayoutVars>
          <dgm:chMax val="1"/>
          <dgm:bulletEnabled val="1"/>
        </dgm:presLayoutVars>
      </dgm:prSet>
      <dgm:spPr/>
    </dgm:pt>
    <dgm:pt modelId="{0B505C40-1AC0-46BE-B509-62A4AF1ACFD9}" type="pres">
      <dgm:prSet presAssocID="{F8E5CB36-02AC-409B-A121-7AD8B0BD14F9}" presName="levelTx" presStyleLbl="revTx" presStyleIdx="0" presStyleCnt="0">
        <dgm:presLayoutVars>
          <dgm:chMax val="1"/>
          <dgm:bulletEnabled val="1"/>
        </dgm:presLayoutVars>
      </dgm:prSet>
      <dgm:spPr/>
    </dgm:pt>
    <dgm:pt modelId="{B3B780D5-00E7-45F4-8459-DFD11A65CC4A}" type="pres">
      <dgm:prSet presAssocID="{929D746B-4CCA-4A26-AF69-D9AF3F9FA366}" presName="Name8" presStyleCnt="0"/>
      <dgm:spPr/>
    </dgm:pt>
    <dgm:pt modelId="{CD9B3762-9BE4-4C1A-8DB2-7B4EA40C9D59}" type="pres">
      <dgm:prSet presAssocID="{929D746B-4CCA-4A26-AF69-D9AF3F9FA366}" presName="level" presStyleLbl="node1" presStyleIdx="2" presStyleCnt="4">
        <dgm:presLayoutVars>
          <dgm:chMax val="1"/>
          <dgm:bulletEnabled val="1"/>
        </dgm:presLayoutVars>
      </dgm:prSet>
      <dgm:spPr/>
    </dgm:pt>
    <dgm:pt modelId="{F1DC067E-0937-4CC0-AF05-B81965633967}" type="pres">
      <dgm:prSet presAssocID="{929D746B-4CCA-4A26-AF69-D9AF3F9FA366}" presName="levelTx" presStyleLbl="revTx" presStyleIdx="0" presStyleCnt="0">
        <dgm:presLayoutVars>
          <dgm:chMax val="1"/>
          <dgm:bulletEnabled val="1"/>
        </dgm:presLayoutVars>
      </dgm:prSet>
      <dgm:spPr/>
    </dgm:pt>
    <dgm:pt modelId="{6EA0E6CC-DE69-44E4-80BC-5880ED694005}" type="pres">
      <dgm:prSet presAssocID="{6B56E4F4-14D7-4F33-8DE9-B0E0F2652586}" presName="Name8" presStyleCnt="0"/>
      <dgm:spPr/>
    </dgm:pt>
    <dgm:pt modelId="{D3CFDA39-AFAA-454D-B128-409C7D6B7E5C}" type="pres">
      <dgm:prSet presAssocID="{6B56E4F4-14D7-4F33-8DE9-B0E0F2652586}" presName="level" presStyleLbl="node1" presStyleIdx="3" presStyleCnt="4">
        <dgm:presLayoutVars>
          <dgm:chMax val="1"/>
          <dgm:bulletEnabled val="1"/>
        </dgm:presLayoutVars>
      </dgm:prSet>
      <dgm:spPr/>
    </dgm:pt>
    <dgm:pt modelId="{0B7295E7-1DB7-423A-B98F-D00EB5D4A6CE}" type="pres">
      <dgm:prSet presAssocID="{6B56E4F4-14D7-4F33-8DE9-B0E0F2652586}" presName="levelTx" presStyleLbl="revTx" presStyleIdx="0" presStyleCnt="0">
        <dgm:presLayoutVars>
          <dgm:chMax val="1"/>
          <dgm:bulletEnabled val="1"/>
        </dgm:presLayoutVars>
      </dgm:prSet>
      <dgm:spPr/>
    </dgm:pt>
  </dgm:ptLst>
  <dgm:cxnLst>
    <dgm:cxn modelId="{B710DB1B-0A39-4E37-8DC1-A0DBF5B3AAF9}" srcId="{04A8C29C-0CCA-4776-BD01-C0AB190245C7}" destId="{929D746B-4CCA-4A26-AF69-D9AF3F9FA366}" srcOrd="2" destOrd="0" parTransId="{8EF7F8E4-A4B5-4651-985E-C0FD29166B9D}" sibTransId="{302CC52C-C75C-4E0A-8460-C5B331CA0F1A}"/>
    <dgm:cxn modelId="{C5AECA1E-4058-4267-9029-9B4E9D754317}" type="presOf" srcId="{929D746B-4CCA-4A26-AF69-D9AF3F9FA366}" destId="{F1DC067E-0937-4CC0-AF05-B81965633967}" srcOrd="1" destOrd="0" presId="urn:microsoft.com/office/officeart/2005/8/layout/pyramid1"/>
    <dgm:cxn modelId="{46EB0B61-8A74-43AC-A5FE-A76D675BB0B7}" type="presOf" srcId="{F8E5CB36-02AC-409B-A121-7AD8B0BD14F9}" destId="{8B805AB3-8F36-4E96-BF9B-DF9631B17C4C}" srcOrd="0" destOrd="0" presId="urn:microsoft.com/office/officeart/2005/8/layout/pyramid1"/>
    <dgm:cxn modelId="{C1D4AF80-7F6E-4C63-9E91-EBD5D6DBFF7D}" type="presOf" srcId="{6B56E4F4-14D7-4F33-8DE9-B0E0F2652586}" destId="{D3CFDA39-AFAA-454D-B128-409C7D6B7E5C}" srcOrd="0" destOrd="0" presId="urn:microsoft.com/office/officeart/2005/8/layout/pyramid1"/>
    <dgm:cxn modelId="{DA1C6D87-73AA-4453-ADA4-4AF3C06E0F5A}" type="presOf" srcId="{248D3864-634D-47B0-92F0-CA3D6223313C}" destId="{DBE893BE-3037-44E4-A634-21E56B944DF3}" srcOrd="1" destOrd="0" presId="urn:microsoft.com/office/officeart/2005/8/layout/pyramid1"/>
    <dgm:cxn modelId="{66DA7798-57C5-4856-86CA-639C8930CF8A}" srcId="{04A8C29C-0CCA-4776-BD01-C0AB190245C7}" destId="{F8E5CB36-02AC-409B-A121-7AD8B0BD14F9}" srcOrd="1" destOrd="0" parTransId="{1D60E9C1-5F2F-46B8-A556-8DE4D2F58ED0}" sibTransId="{7B8F4B38-F94A-4E99-9AFF-B36FCCE2742E}"/>
    <dgm:cxn modelId="{446147A6-9656-4FCA-88EF-D820C5C427A9}" srcId="{04A8C29C-0CCA-4776-BD01-C0AB190245C7}" destId="{6B56E4F4-14D7-4F33-8DE9-B0E0F2652586}" srcOrd="3" destOrd="0" parTransId="{FE2BF821-665B-45AF-A938-585CF61CD2C6}" sibTransId="{F68E3E9D-43B1-4805-85F7-32CA098C061E}"/>
    <dgm:cxn modelId="{1A74DAAB-881F-4D1C-820D-0993D1D83DD4}" type="presOf" srcId="{F8E5CB36-02AC-409B-A121-7AD8B0BD14F9}" destId="{0B505C40-1AC0-46BE-B509-62A4AF1ACFD9}" srcOrd="1" destOrd="0" presId="urn:microsoft.com/office/officeart/2005/8/layout/pyramid1"/>
    <dgm:cxn modelId="{9878E2B3-DAF8-4F77-94EE-9172E3072796}" type="presOf" srcId="{6B56E4F4-14D7-4F33-8DE9-B0E0F2652586}" destId="{0B7295E7-1DB7-423A-B98F-D00EB5D4A6CE}" srcOrd="1" destOrd="0" presId="urn:microsoft.com/office/officeart/2005/8/layout/pyramid1"/>
    <dgm:cxn modelId="{E5F036E4-F1E7-44EC-AE78-DE3D4CFF244A}" type="presOf" srcId="{929D746B-4CCA-4A26-AF69-D9AF3F9FA366}" destId="{CD9B3762-9BE4-4C1A-8DB2-7B4EA40C9D59}" srcOrd="0" destOrd="0" presId="urn:microsoft.com/office/officeart/2005/8/layout/pyramid1"/>
    <dgm:cxn modelId="{14B988EC-474A-47D4-AAA6-FA1E0D199EF0}" type="presOf" srcId="{248D3864-634D-47B0-92F0-CA3D6223313C}" destId="{38935DE8-1209-4DB2-B1D9-8E8FC82EA706}" srcOrd="0" destOrd="0" presId="urn:microsoft.com/office/officeart/2005/8/layout/pyramid1"/>
    <dgm:cxn modelId="{BC002DF0-B9A4-4D9F-A22E-DC9D4A93307C}" srcId="{04A8C29C-0CCA-4776-BD01-C0AB190245C7}" destId="{248D3864-634D-47B0-92F0-CA3D6223313C}" srcOrd="0" destOrd="0" parTransId="{05113DE4-6254-4A40-B6B7-30C159D0AE06}" sibTransId="{4103BCF0-A096-41D1-A206-6ADD843D016F}"/>
    <dgm:cxn modelId="{498C19F4-6111-4D24-85AE-FC4664B3D718}" type="presOf" srcId="{04A8C29C-0CCA-4776-BD01-C0AB190245C7}" destId="{C53FC723-CCC9-47F8-A2EA-A8D1BC61ED00}" srcOrd="0" destOrd="0" presId="urn:microsoft.com/office/officeart/2005/8/layout/pyramid1"/>
    <dgm:cxn modelId="{550C3C7E-09C3-4808-AD82-9EBF6B1FB660}" type="presParOf" srcId="{C53FC723-CCC9-47F8-A2EA-A8D1BC61ED00}" destId="{1F4F9397-4722-4B4B-B383-6CC64F42CD49}" srcOrd="0" destOrd="0" presId="urn:microsoft.com/office/officeart/2005/8/layout/pyramid1"/>
    <dgm:cxn modelId="{93E17331-69F1-4139-B89F-981DEE5A8087}" type="presParOf" srcId="{1F4F9397-4722-4B4B-B383-6CC64F42CD49}" destId="{38935DE8-1209-4DB2-B1D9-8E8FC82EA706}" srcOrd="0" destOrd="0" presId="urn:microsoft.com/office/officeart/2005/8/layout/pyramid1"/>
    <dgm:cxn modelId="{2A75C3B8-0383-4FBF-ADB2-B8AC6F6AD901}" type="presParOf" srcId="{1F4F9397-4722-4B4B-B383-6CC64F42CD49}" destId="{DBE893BE-3037-44E4-A634-21E56B944DF3}" srcOrd="1" destOrd="0" presId="urn:microsoft.com/office/officeart/2005/8/layout/pyramid1"/>
    <dgm:cxn modelId="{FB3911BE-3E4B-4E87-8CA8-5F06B8715B87}" type="presParOf" srcId="{C53FC723-CCC9-47F8-A2EA-A8D1BC61ED00}" destId="{5012A07D-CC65-4D9A-BD52-2D54E1FF1297}" srcOrd="1" destOrd="0" presId="urn:microsoft.com/office/officeart/2005/8/layout/pyramid1"/>
    <dgm:cxn modelId="{4925635D-4F5A-4D29-8112-FD1E23EED918}" type="presParOf" srcId="{5012A07D-CC65-4D9A-BD52-2D54E1FF1297}" destId="{8B805AB3-8F36-4E96-BF9B-DF9631B17C4C}" srcOrd="0" destOrd="0" presId="urn:microsoft.com/office/officeart/2005/8/layout/pyramid1"/>
    <dgm:cxn modelId="{2BECBEB0-00A7-4D24-B6CF-852B2A22C326}" type="presParOf" srcId="{5012A07D-CC65-4D9A-BD52-2D54E1FF1297}" destId="{0B505C40-1AC0-46BE-B509-62A4AF1ACFD9}" srcOrd="1" destOrd="0" presId="urn:microsoft.com/office/officeart/2005/8/layout/pyramid1"/>
    <dgm:cxn modelId="{6567982F-339B-4A34-9BB7-2A0D0FCF7496}" type="presParOf" srcId="{C53FC723-CCC9-47F8-A2EA-A8D1BC61ED00}" destId="{B3B780D5-00E7-45F4-8459-DFD11A65CC4A}" srcOrd="2" destOrd="0" presId="urn:microsoft.com/office/officeart/2005/8/layout/pyramid1"/>
    <dgm:cxn modelId="{D05FB3DA-F20B-460E-B308-83AC26404BD7}" type="presParOf" srcId="{B3B780D5-00E7-45F4-8459-DFD11A65CC4A}" destId="{CD9B3762-9BE4-4C1A-8DB2-7B4EA40C9D59}" srcOrd="0" destOrd="0" presId="urn:microsoft.com/office/officeart/2005/8/layout/pyramid1"/>
    <dgm:cxn modelId="{F48165A2-8021-4CB4-99C3-30BC2421E297}" type="presParOf" srcId="{B3B780D5-00E7-45F4-8459-DFD11A65CC4A}" destId="{F1DC067E-0937-4CC0-AF05-B81965633967}" srcOrd="1" destOrd="0" presId="urn:microsoft.com/office/officeart/2005/8/layout/pyramid1"/>
    <dgm:cxn modelId="{4AA4DF4A-D84A-4E9C-B8E2-750B47531BDB}" type="presParOf" srcId="{C53FC723-CCC9-47F8-A2EA-A8D1BC61ED00}" destId="{6EA0E6CC-DE69-44E4-80BC-5880ED694005}" srcOrd="3" destOrd="0" presId="urn:microsoft.com/office/officeart/2005/8/layout/pyramid1"/>
    <dgm:cxn modelId="{943E1B10-D04F-4E0A-8717-1D2B9DBC88AC}" type="presParOf" srcId="{6EA0E6CC-DE69-44E4-80BC-5880ED694005}" destId="{D3CFDA39-AFAA-454D-B128-409C7D6B7E5C}" srcOrd="0" destOrd="0" presId="urn:microsoft.com/office/officeart/2005/8/layout/pyramid1"/>
    <dgm:cxn modelId="{2BAA4BD5-F75E-41E4-BC9B-AB2471876CD5}" type="presParOf" srcId="{6EA0E6CC-DE69-44E4-80BC-5880ED694005}" destId="{0B7295E7-1DB7-423A-B98F-D00EB5D4A6C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A8C29C-0CCA-4776-BD01-C0AB190245C7}" type="doc">
      <dgm:prSet loTypeId="urn:microsoft.com/office/officeart/2005/8/layout/pyramid1" loCatId="pyramid" qsTypeId="urn:microsoft.com/office/officeart/2005/8/quickstyle/simple2" qsCatId="simple" csTypeId="urn:microsoft.com/office/officeart/2005/8/colors/colorful1" csCatId="colorful" phldr="1"/>
      <dgm:spPr/>
    </dgm:pt>
    <dgm:pt modelId="{248D3864-634D-47B0-92F0-CA3D6223313C}">
      <dgm:prSet phldrT="[Text]"/>
      <dgm:spPr/>
      <dgm:t>
        <a:bodyPr/>
        <a:lstStyle/>
        <a:p>
          <a:r>
            <a:rPr lang="de-CH" dirty="0"/>
            <a:t>Ali</a:t>
          </a:r>
        </a:p>
      </dgm:t>
    </dgm:pt>
    <dgm:pt modelId="{05113DE4-6254-4A40-B6B7-30C159D0AE06}" type="parTrans" cxnId="{BC002DF0-B9A4-4D9F-A22E-DC9D4A93307C}">
      <dgm:prSet/>
      <dgm:spPr/>
      <dgm:t>
        <a:bodyPr/>
        <a:lstStyle/>
        <a:p>
          <a:endParaRPr lang="de-CH"/>
        </a:p>
      </dgm:t>
    </dgm:pt>
    <dgm:pt modelId="{4103BCF0-A096-41D1-A206-6ADD843D016F}" type="sibTrans" cxnId="{BC002DF0-B9A4-4D9F-A22E-DC9D4A93307C}">
      <dgm:prSet/>
      <dgm:spPr/>
      <dgm:t>
        <a:bodyPr/>
        <a:lstStyle/>
        <a:p>
          <a:endParaRPr lang="de-CH"/>
        </a:p>
      </dgm:t>
    </dgm:pt>
    <dgm:pt modelId="{F8E5CB36-02AC-409B-A121-7AD8B0BD14F9}">
      <dgm:prSet phldrT="[Text]"/>
      <dgm:spPr/>
      <dgm:t>
        <a:bodyPr/>
        <a:lstStyle/>
        <a:p>
          <a:r>
            <a:rPr lang="de-CH" dirty="0"/>
            <a:t>Pol (</a:t>
          </a:r>
          <a:r>
            <a:rPr lang="de-CH" dirty="0" err="1"/>
            <a:t>qutb</a:t>
          </a:r>
          <a:r>
            <a:rPr lang="de-CH" dirty="0"/>
            <a:t>)</a:t>
          </a:r>
        </a:p>
      </dgm:t>
    </dgm:pt>
    <dgm:pt modelId="{1D60E9C1-5F2F-46B8-A556-8DE4D2F58ED0}" type="parTrans" cxnId="{66DA7798-57C5-4856-86CA-639C8930CF8A}">
      <dgm:prSet/>
      <dgm:spPr/>
      <dgm:t>
        <a:bodyPr/>
        <a:lstStyle/>
        <a:p>
          <a:endParaRPr lang="de-CH"/>
        </a:p>
      </dgm:t>
    </dgm:pt>
    <dgm:pt modelId="{7B8F4B38-F94A-4E99-9AFF-B36FCCE2742E}" type="sibTrans" cxnId="{66DA7798-57C5-4856-86CA-639C8930CF8A}">
      <dgm:prSet/>
      <dgm:spPr/>
      <dgm:t>
        <a:bodyPr/>
        <a:lstStyle/>
        <a:p>
          <a:endParaRPr lang="de-CH"/>
        </a:p>
      </dgm:t>
    </dgm:pt>
    <dgm:pt modelId="{929D746B-4CCA-4A26-AF69-D9AF3F9FA366}">
      <dgm:prSet phldrT="[Text]"/>
      <dgm:spPr/>
      <dgm:t>
        <a:bodyPr/>
        <a:lstStyle/>
        <a:p>
          <a:r>
            <a:rPr lang="de-CH" dirty="0"/>
            <a:t>Scheich/ </a:t>
          </a:r>
          <a:r>
            <a:rPr lang="de-CH" dirty="0" err="1"/>
            <a:t>Pir</a:t>
          </a:r>
          <a:r>
            <a:rPr lang="de-CH" dirty="0"/>
            <a:t> </a:t>
          </a:r>
        </a:p>
      </dgm:t>
    </dgm:pt>
    <dgm:pt modelId="{8EF7F8E4-A4B5-4651-985E-C0FD29166B9D}" type="parTrans" cxnId="{B710DB1B-0A39-4E37-8DC1-A0DBF5B3AAF9}">
      <dgm:prSet/>
      <dgm:spPr/>
      <dgm:t>
        <a:bodyPr/>
        <a:lstStyle/>
        <a:p>
          <a:endParaRPr lang="de-CH"/>
        </a:p>
      </dgm:t>
    </dgm:pt>
    <dgm:pt modelId="{302CC52C-C75C-4E0A-8460-C5B331CA0F1A}" type="sibTrans" cxnId="{B710DB1B-0A39-4E37-8DC1-A0DBF5B3AAF9}">
      <dgm:prSet/>
      <dgm:spPr/>
      <dgm:t>
        <a:bodyPr/>
        <a:lstStyle/>
        <a:p>
          <a:endParaRPr lang="de-CH"/>
        </a:p>
      </dgm:t>
    </dgm:pt>
    <dgm:pt modelId="{6B56E4F4-14D7-4F33-8DE9-B0E0F2652586}">
      <dgm:prSet/>
      <dgm:spPr/>
      <dgm:t>
        <a:bodyPr/>
        <a:lstStyle/>
        <a:p>
          <a:r>
            <a:rPr lang="de-CH" dirty="0"/>
            <a:t>Einfache Ordensmitglieder</a:t>
          </a:r>
        </a:p>
        <a:p>
          <a:r>
            <a:rPr lang="de-CH" dirty="0"/>
            <a:t>NOVIZEN </a:t>
          </a:r>
        </a:p>
      </dgm:t>
    </dgm:pt>
    <dgm:pt modelId="{FE2BF821-665B-45AF-A938-585CF61CD2C6}" type="parTrans" cxnId="{446147A6-9656-4FCA-88EF-D820C5C427A9}">
      <dgm:prSet/>
      <dgm:spPr/>
      <dgm:t>
        <a:bodyPr/>
        <a:lstStyle/>
        <a:p>
          <a:endParaRPr lang="de-CH"/>
        </a:p>
      </dgm:t>
    </dgm:pt>
    <dgm:pt modelId="{F68E3E9D-43B1-4805-85F7-32CA098C061E}" type="sibTrans" cxnId="{446147A6-9656-4FCA-88EF-D820C5C427A9}">
      <dgm:prSet/>
      <dgm:spPr/>
      <dgm:t>
        <a:bodyPr/>
        <a:lstStyle/>
        <a:p>
          <a:endParaRPr lang="de-CH"/>
        </a:p>
      </dgm:t>
    </dgm:pt>
    <dgm:pt modelId="{C53FC723-CCC9-47F8-A2EA-A8D1BC61ED00}" type="pres">
      <dgm:prSet presAssocID="{04A8C29C-0CCA-4776-BD01-C0AB190245C7}" presName="Name0" presStyleCnt="0">
        <dgm:presLayoutVars>
          <dgm:dir/>
          <dgm:animLvl val="lvl"/>
          <dgm:resizeHandles val="exact"/>
        </dgm:presLayoutVars>
      </dgm:prSet>
      <dgm:spPr/>
    </dgm:pt>
    <dgm:pt modelId="{1F4F9397-4722-4B4B-B383-6CC64F42CD49}" type="pres">
      <dgm:prSet presAssocID="{248D3864-634D-47B0-92F0-CA3D6223313C}" presName="Name8" presStyleCnt="0"/>
      <dgm:spPr/>
    </dgm:pt>
    <dgm:pt modelId="{38935DE8-1209-4DB2-B1D9-8E8FC82EA706}" type="pres">
      <dgm:prSet presAssocID="{248D3864-634D-47B0-92F0-CA3D6223313C}" presName="level" presStyleLbl="node1" presStyleIdx="0" presStyleCnt="4">
        <dgm:presLayoutVars>
          <dgm:chMax val="1"/>
          <dgm:bulletEnabled val="1"/>
        </dgm:presLayoutVars>
      </dgm:prSet>
      <dgm:spPr/>
    </dgm:pt>
    <dgm:pt modelId="{DBE893BE-3037-44E4-A634-21E56B944DF3}" type="pres">
      <dgm:prSet presAssocID="{248D3864-634D-47B0-92F0-CA3D6223313C}" presName="levelTx" presStyleLbl="revTx" presStyleIdx="0" presStyleCnt="0">
        <dgm:presLayoutVars>
          <dgm:chMax val="1"/>
          <dgm:bulletEnabled val="1"/>
        </dgm:presLayoutVars>
      </dgm:prSet>
      <dgm:spPr/>
    </dgm:pt>
    <dgm:pt modelId="{5012A07D-CC65-4D9A-BD52-2D54E1FF1297}" type="pres">
      <dgm:prSet presAssocID="{F8E5CB36-02AC-409B-A121-7AD8B0BD14F9}" presName="Name8" presStyleCnt="0"/>
      <dgm:spPr/>
    </dgm:pt>
    <dgm:pt modelId="{8B805AB3-8F36-4E96-BF9B-DF9631B17C4C}" type="pres">
      <dgm:prSet presAssocID="{F8E5CB36-02AC-409B-A121-7AD8B0BD14F9}" presName="level" presStyleLbl="node1" presStyleIdx="1" presStyleCnt="4">
        <dgm:presLayoutVars>
          <dgm:chMax val="1"/>
          <dgm:bulletEnabled val="1"/>
        </dgm:presLayoutVars>
      </dgm:prSet>
      <dgm:spPr/>
    </dgm:pt>
    <dgm:pt modelId="{0B505C40-1AC0-46BE-B509-62A4AF1ACFD9}" type="pres">
      <dgm:prSet presAssocID="{F8E5CB36-02AC-409B-A121-7AD8B0BD14F9}" presName="levelTx" presStyleLbl="revTx" presStyleIdx="0" presStyleCnt="0">
        <dgm:presLayoutVars>
          <dgm:chMax val="1"/>
          <dgm:bulletEnabled val="1"/>
        </dgm:presLayoutVars>
      </dgm:prSet>
      <dgm:spPr/>
    </dgm:pt>
    <dgm:pt modelId="{B3B780D5-00E7-45F4-8459-DFD11A65CC4A}" type="pres">
      <dgm:prSet presAssocID="{929D746B-4CCA-4A26-AF69-D9AF3F9FA366}" presName="Name8" presStyleCnt="0"/>
      <dgm:spPr/>
    </dgm:pt>
    <dgm:pt modelId="{CD9B3762-9BE4-4C1A-8DB2-7B4EA40C9D59}" type="pres">
      <dgm:prSet presAssocID="{929D746B-4CCA-4A26-AF69-D9AF3F9FA366}" presName="level" presStyleLbl="node1" presStyleIdx="2" presStyleCnt="4">
        <dgm:presLayoutVars>
          <dgm:chMax val="1"/>
          <dgm:bulletEnabled val="1"/>
        </dgm:presLayoutVars>
      </dgm:prSet>
      <dgm:spPr/>
    </dgm:pt>
    <dgm:pt modelId="{F1DC067E-0937-4CC0-AF05-B81965633967}" type="pres">
      <dgm:prSet presAssocID="{929D746B-4CCA-4A26-AF69-D9AF3F9FA366}" presName="levelTx" presStyleLbl="revTx" presStyleIdx="0" presStyleCnt="0">
        <dgm:presLayoutVars>
          <dgm:chMax val="1"/>
          <dgm:bulletEnabled val="1"/>
        </dgm:presLayoutVars>
      </dgm:prSet>
      <dgm:spPr/>
    </dgm:pt>
    <dgm:pt modelId="{6EA0E6CC-DE69-44E4-80BC-5880ED694005}" type="pres">
      <dgm:prSet presAssocID="{6B56E4F4-14D7-4F33-8DE9-B0E0F2652586}" presName="Name8" presStyleCnt="0"/>
      <dgm:spPr/>
    </dgm:pt>
    <dgm:pt modelId="{D3CFDA39-AFAA-454D-B128-409C7D6B7E5C}" type="pres">
      <dgm:prSet presAssocID="{6B56E4F4-14D7-4F33-8DE9-B0E0F2652586}" presName="level" presStyleLbl="node1" presStyleIdx="3" presStyleCnt="4">
        <dgm:presLayoutVars>
          <dgm:chMax val="1"/>
          <dgm:bulletEnabled val="1"/>
        </dgm:presLayoutVars>
      </dgm:prSet>
      <dgm:spPr/>
    </dgm:pt>
    <dgm:pt modelId="{0B7295E7-1DB7-423A-B98F-D00EB5D4A6CE}" type="pres">
      <dgm:prSet presAssocID="{6B56E4F4-14D7-4F33-8DE9-B0E0F2652586}" presName="levelTx" presStyleLbl="revTx" presStyleIdx="0" presStyleCnt="0">
        <dgm:presLayoutVars>
          <dgm:chMax val="1"/>
          <dgm:bulletEnabled val="1"/>
        </dgm:presLayoutVars>
      </dgm:prSet>
      <dgm:spPr/>
    </dgm:pt>
  </dgm:ptLst>
  <dgm:cxnLst>
    <dgm:cxn modelId="{B710DB1B-0A39-4E37-8DC1-A0DBF5B3AAF9}" srcId="{04A8C29C-0CCA-4776-BD01-C0AB190245C7}" destId="{929D746B-4CCA-4A26-AF69-D9AF3F9FA366}" srcOrd="2" destOrd="0" parTransId="{8EF7F8E4-A4B5-4651-985E-C0FD29166B9D}" sibTransId="{302CC52C-C75C-4E0A-8460-C5B331CA0F1A}"/>
    <dgm:cxn modelId="{C5AECA1E-4058-4267-9029-9B4E9D754317}" type="presOf" srcId="{929D746B-4CCA-4A26-AF69-D9AF3F9FA366}" destId="{F1DC067E-0937-4CC0-AF05-B81965633967}" srcOrd="1" destOrd="0" presId="urn:microsoft.com/office/officeart/2005/8/layout/pyramid1"/>
    <dgm:cxn modelId="{46EB0B61-8A74-43AC-A5FE-A76D675BB0B7}" type="presOf" srcId="{F8E5CB36-02AC-409B-A121-7AD8B0BD14F9}" destId="{8B805AB3-8F36-4E96-BF9B-DF9631B17C4C}" srcOrd="0" destOrd="0" presId="urn:microsoft.com/office/officeart/2005/8/layout/pyramid1"/>
    <dgm:cxn modelId="{C1D4AF80-7F6E-4C63-9E91-EBD5D6DBFF7D}" type="presOf" srcId="{6B56E4F4-14D7-4F33-8DE9-B0E0F2652586}" destId="{D3CFDA39-AFAA-454D-B128-409C7D6B7E5C}" srcOrd="0" destOrd="0" presId="urn:microsoft.com/office/officeart/2005/8/layout/pyramid1"/>
    <dgm:cxn modelId="{DA1C6D87-73AA-4453-ADA4-4AF3C06E0F5A}" type="presOf" srcId="{248D3864-634D-47B0-92F0-CA3D6223313C}" destId="{DBE893BE-3037-44E4-A634-21E56B944DF3}" srcOrd="1" destOrd="0" presId="urn:microsoft.com/office/officeart/2005/8/layout/pyramid1"/>
    <dgm:cxn modelId="{66DA7798-57C5-4856-86CA-639C8930CF8A}" srcId="{04A8C29C-0CCA-4776-BD01-C0AB190245C7}" destId="{F8E5CB36-02AC-409B-A121-7AD8B0BD14F9}" srcOrd="1" destOrd="0" parTransId="{1D60E9C1-5F2F-46B8-A556-8DE4D2F58ED0}" sibTransId="{7B8F4B38-F94A-4E99-9AFF-B36FCCE2742E}"/>
    <dgm:cxn modelId="{446147A6-9656-4FCA-88EF-D820C5C427A9}" srcId="{04A8C29C-0CCA-4776-BD01-C0AB190245C7}" destId="{6B56E4F4-14D7-4F33-8DE9-B0E0F2652586}" srcOrd="3" destOrd="0" parTransId="{FE2BF821-665B-45AF-A938-585CF61CD2C6}" sibTransId="{F68E3E9D-43B1-4805-85F7-32CA098C061E}"/>
    <dgm:cxn modelId="{1A74DAAB-881F-4D1C-820D-0993D1D83DD4}" type="presOf" srcId="{F8E5CB36-02AC-409B-A121-7AD8B0BD14F9}" destId="{0B505C40-1AC0-46BE-B509-62A4AF1ACFD9}" srcOrd="1" destOrd="0" presId="urn:microsoft.com/office/officeart/2005/8/layout/pyramid1"/>
    <dgm:cxn modelId="{9878E2B3-DAF8-4F77-94EE-9172E3072796}" type="presOf" srcId="{6B56E4F4-14D7-4F33-8DE9-B0E0F2652586}" destId="{0B7295E7-1DB7-423A-B98F-D00EB5D4A6CE}" srcOrd="1" destOrd="0" presId="urn:microsoft.com/office/officeart/2005/8/layout/pyramid1"/>
    <dgm:cxn modelId="{E5F036E4-F1E7-44EC-AE78-DE3D4CFF244A}" type="presOf" srcId="{929D746B-4CCA-4A26-AF69-D9AF3F9FA366}" destId="{CD9B3762-9BE4-4C1A-8DB2-7B4EA40C9D59}" srcOrd="0" destOrd="0" presId="urn:microsoft.com/office/officeart/2005/8/layout/pyramid1"/>
    <dgm:cxn modelId="{14B988EC-474A-47D4-AAA6-FA1E0D199EF0}" type="presOf" srcId="{248D3864-634D-47B0-92F0-CA3D6223313C}" destId="{38935DE8-1209-4DB2-B1D9-8E8FC82EA706}" srcOrd="0" destOrd="0" presId="urn:microsoft.com/office/officeart/2005/8/layout/pyramid1"/>
    <dgm:cxn modelId="{BC002DF0-B9A4-4D9F-A22E-DC9D4A93307C}" srcId="{04A8C29C-0CCA-4776-BD01-C0AB190245C7}" destId="{248D3864-634D-47B0-92F0-CA3D6223313C}" srcOrd="0" destOrd="0" parTransId="{05113DE4-6254-4A40-B6B7-30C159D0AE06}" sibTransId="{4103BCF0-A096-41D1-A206-6ADD843D016F}"/>
    <dgm:cxn modelId="{498C19F4-6111-4D24-85AE-FC4664B3D718}" type="presOf" srcId="{04A8C29C-0CCA-4776-BD01-C0AB190245C7}" destId="{C53FC723-CCC9-47F8-A2EA-A8D1BC61ED00}" srcOrd="0" destOrd="0" presId="urn:microsoft.com/office/officeart/2005/8/layout/pyramid1"/>
    <dgm:cxn modelId="{550C3C7E-09C3-4808-AD82-9EBF6B1FB660}" type="presParOf" srcId="{C53FC723-CCC9-47F8-A2EA-A8D1BC61ED00}" destId="{1F4F9397-4722-4B4B-B383-6CC64F42CD49}" srcOrd="0" destOrd="0" presId="urn:microsoft.com/office/officeart/2005/8/layout/pyramid1"/>
    <dgm:cxn modelId="{93E17331-69F1-4139-B89F-981DEE5A8087}" type="presParOf" srcId="{1F4F9397-4722-4B4B-B383-6CC64F42CD49}" destId="{38935DE8-1209-4DB2-B1D9-8E8FC82EA706}" srcOrd="0" destOrd="0" presId="urn:microsoft.com/office/officeart/2005/8/layout/pyramid1"/>
    <dgm:cxn modelId="{2A75C3B8-0383-4FBF-ADB2-B8AC6F6AD901}" type="presParOf" srcId="{1F4F9397-4722-4B4B-B383-6CC64F42CD49}" destId="{DBE893BE-3037-44E4-A634-21E56B944DF3}" srcOrd="1" destOrd="0" presId="urn:microsoft.com/office/officeart/2005/8/layout/pyramid1"/>
    <dgm:cxn modelId="{FB3911BE-3E4B-4E87-8CA8-5F06B8715B87}" type="presParOf" srcId="{C53FC723-CCC9-47F8-A2EA-A8D1BC61ED00}" destId="{5012A07D-CC65-4D9A-BD52-2D54E1FF1297}" srcOrd="1" destOrd="0" presId="urn:microsoft.com/office/officeart/2005/8/layout/pyramid1"/>
    <dgm:cxn modelId="{4925635D-4F5A-4D29-8112-FD1E23EED918}" type="presParOf" srcId="{5012A07D-CC65-4D9A-BD52-2D54E1FF1297}" destId="{8B805AB3-8F36-4E96-BF9B-DF9631B17C4C}" srcOrd="0" destOrd="0" presId="urn:microsoft.com/office/officeart/2005/8/layout/pyramid1"/>
    <dgm:cxn modelId="{2BECBEB0-00A7-4D24-B6CF-852B2A22C326}" type="presParOf" srcId="{5012A07D-CC65-4D9A-BD52-2D54E1FF1297}" destId="{0B505C40-1AC0-46BE-B509-62A4AF1ACFD9}" srcOrd="1" destOrd="0" presId="urn:microsoft.com/office/officeart/2005/8/layout/pyramid1"/>
    <dgm:cxn modelId="{6567982F-339B-4A34-9BB7-2A0D0FCF7496}" type="presParOf" srcId="{C53FC723-CCC9-47F8-A2EA-A8D1BC61ED00}" destId="{B3B780D5-00E7-45F4-8459-DFD11A65CC4A}" srcOrd="2" destOrd="0" presId="urn:microsoft.com/office/officeart/2005/8/layout/pyramid1"/>
    <dgm:cxn modelId="{D05FB3DA-F20B-460E-B308-83AC26404BD7}" type="presParOf" srcId="{B3B780D5-00E7-45F4-8459-DFD11A65CC4A}" destId="{CD9B3762-9BE4-4C1A-8DB2-7B4EA40C9D59}" srcOrd="0" destOrd="0" presId="urn:microsoft.com/office/officeart/2005/8/layout/pyramid1"/>
    <dgm:cxn modelId="{F48165A2-8021-4CB4-99C3-30BC2421E297}" type="presParOf" srcId="{B3B780D5-00E7-45F4-8459-DFD11A65CC4A}" destId="{F1DC067E-0937-4CC0-AF05-B81965633967}" srcOrd="1" destOrd="0" presId="urn:microsoft.com/office/officeart/2005/8/layout/pyramid1"/>
    <dgm:cxn modelId="{4AA4DF4A-D84A-4E9C-B8E2-750B47531BDB}" type="presParOf" srcId="{C53FC723-CCC9-47F8-A2EA-A8D1BC61ED00}" destId="{6EA0E6CC-DE69-44E4-80BC-5880ED694005}" srcOrd="3" destOrd="0" presId="urn:microsoft.com/office/officeart/2005/8/layout/pyramid1"/>
    <dgm:cxn modelId="{943E1B10-D04F-4E0A-8717-1D2B9DBC88AC}" type="presParOf" srcId="{6EA0E6CC-DE69-44E4-80BC-5880ED694005}" destId="{D3CFDA39-AFAA-454D-B128-409C7D6B7E5C}" srcOrd="0" destOrd="0" presId="urn:microsoft.com/office/officeart/2005/8/layout/pyramid1"/>
    <dgm:cxn modelId="{2BAA4BD5-F75E-41E4-BC9B-AB2471876CD5}" type="presParOf" srcId="{6EA0E6CC-DE69-44E4-80BC-5880ED694005}" destId="{0B7295E7-1DB7-423A-B98F-D00EB5D4A6C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8C29C-0CCA-4776-BD01-C0AB190245C7}" type="doc">
      <dgm:prSet loTypeId="urn:microsoft.com/office/officeart/2005/8/layout/pyramid1" loCatId="pyramid" qsTypeId="urn:microsoft.com/office/officeart/2005/8/quickstyle/simple2" qsCatId="simple" csTypeId="urn:microsoft.com/office/officeart/2005/8/colors/colorful1" csCatId="colorful" phldr="1"/>
      <dgm:spPr/>
    </dgm:pt>
    <dgm:pt modelId="{248D3864-634D-47B0-92F0-CA3D6223313C}">
      <dgm:prSet phldrT="[Text]"/>
      <dgm:spPr/>
      <dgm:t>
        <a:bodyPr/>
        <a:lstStyle/>
        <a:p>
          <a:r>
            <a:rPr lang="de-CH" dirty="0"/>
            <a:t>Ali</a:t>
          </a:r>
        </a:p>
      </dgm:t>
    </dgm:pt>
    <dgm:pt modelId="{05113DE4-6254-4A40-B6B7-30C159D0AE06}" type="parTrans" cxnId="{BC002DF0-B9A4-4D9F-A22E-DC9D4A93307C}">
      <dgm:prSet/>
      <dgm:spPr/>
      <dgm:t>
        <a:bodyPr/>
        <a:lstStyle/>
        <a:p>
          <a:endParaRPr lang="de-CH"/>
        </a:p>
      </dgm:t>
    </dgm:pt>
    <dgm:pt modelId="{4103BCF0-A096-41D1-A206-6ADD843D016F}" type="sibTrans" cxnId="{BC002DF0-B9A4-4D9F-A22E-DC9D4A93307C}">
      <dgm:prSet/>
      <dgm:spPr/>
      <dgm:t>
        <a:bodyPr/>
        <a:lstStyle/>
        <a:p>
          <a:endParaRPr lang="de-CH"/>
        </a:p>
      </dgm:t>
    </dgm:pt>
    <dgm:pt modelId="{F8E5CB36-02AC-409B-A121-7AD8B0BD14F9}">
      <dgm:prSet phldrT="[Text]"/>
      <dgm:spPr/>
      <dgm:t>
        <a:bodyPr/>
        <a:lstStyle/>
        <a:p>
          <a:r>
            <a:rPr lang="de-CH" dirty="0"/>
            <a:t>Pol (</a:t>
          </a:r>
          <a:r>
            <a:rPr lang="de-CH" dirty="0" err="1"/>
            <a:t>qutb</a:t>
          </a:r>
          <a:r>
            <a:rPr lang="de-CH" dirty="0"/>
            <a:t>)</a:t>
          </a:r>
        </a:p>
      </dgm:t>
    </dgm:pt>
    <dgm:pt modelId="{1D60E9C1-5F2F-46B8-A556-8DE4D2F58ED0}" type="parTrans" cxnId="{66DA7798-57C5-4856-86CA-639C8930CF8A}">
      <dgm:prSet/>
      <dgm:spPr/>
      <dgm:t>
        <a:bodyPr/>
        <a:lstStyle/>
        <a:p>
          <a:endParaRPr lang="de-CH"/>
        </a:p>
      </dgm:t>
    </dgm:pt>
    <dgm:pt modelId="{7B8F4B38-F94A-4E99-9AFF-B36FCCE2742E}" type="sibTrans" cxnId="{66DA7798-57C5-4856-86CA-639C8930CF8A}">
      <dgm:prSet/>
      <dgm:spPr/>
      <dgm:t>
        <a:bodyPr/>
        <a:lstStyle/>
        <a:p>
          <a:endParaRPr lang="de-CH"/>
        </a:p>
      </dgm:t>
    </dgm:pt>
    <dgm:pt modelId="{929D746B-4CCA-4A26-AF69-D9AF3F9FA366}">
      <dgm:prSet phldrT="[Text]"/>
      <dgm:spPr/>
      <dgm:t>
        <a:bodyPr/>
        <a:lstStyle/>
        <a:p>
          <a:r>
            <a:rPr lang="de-CH" dirty="0"/>
            <a:t>Scheich/ </a:t>
          </a:r>
          <a:r>
            <a:rPr lang="de-CH" dirty="0" err="1"/>
            <a:t>Pir</a:t>
          </a:r>
          <a:r>
            <a:rPr lang="de-CH" dirty="0"/>
            <a:t> </a:t>
          </a:r>
        </a:p>
      </dgm:t>
    </dgm:pt>
    <dgm:pt modelId="{8EF7F8E4-A4B5-4651-985E-C0FD29166B9D}" type="parTrans" cxnId="{B710DB1B-0A39-4E37-8DC1-A0DBF5B3AAF9}">
      <dgm:prSet/>
      <dgm:spPr/>
      <dgm:t>
        <a:bodyPr/>
        <a:lstStyle/>
        <a:p>
          <a:endParaRPr lang="de-CH"/>
        </a:p>
      </dgm:t>
    </dgm:pt>
    <dgm:pt modelId="{302CC52C-C75C-4E0A-8460-C5B331CA0F1A}" type="sibTrans" cxnId="{B710DB1B-0A39-4E37-8DC1-A0DBF5B3AAF9}">
      <dgm:prSet/>
      <dgm:spPr/>
      <dgm:t>
        <a:bodyPr/>
        <a:lstStyle/>
        <a:p>
          <a:endParaRPr lang="de-CH"/>
        </a:p>
      </dgm:t>
    </dgm:pt>
    <dgm:pt modelId="{6B56E4F4-14D7-4F33-8DE9-B0E0F2652586}">
      <dgm:prSet/>
      <dgm:spPr/>
      <dgm:t>
        <a:bodyPr/>
        <a:lstStyle/>
        <a:p>
          <a:r>
            <a:rPr lang="de-CH" dirty="0"/>
            <a:t>Einfache Ordensmitglieder</a:t>
          </a:r>
        </a:p>
        <a:p>
          <a:r>
            <a:rPr lang="de-CH" dirty="0"/>
            <a:t>NOVIZEN </a:t>
          </a:r>
        </a:p>
      </dgm:t>
    </dgm:pt>
    <dgm:pt modelId="{FE2BF821-665B-45AF-A938-585CF61CD2C6}" type="parTrans" cxnId="{446147A6-9656-4FCA-88EF-D820C5C427A9}">
      <dgm:prSet/>
      <dgm:spPr/>
      <dgm:t>
        <a:bodyPr/>
        <a:lstStyle/>
        <a:p>
          <a:endParaRPr lang="de-CH"/>
        </a:p>
      </dgm:t>
    </dgm:pt>
    <dgm:pt modelId="{F68E3E9D-43B1-4805-85F7-32CA098C061E}" type="sibTrans" cxnId="{446147A6-9656-4FCA-88EF-D820C5C427A9}">
      <dgm:prSet/>
      <dgm:spPr/>
      <dgm:t>
        <a:bodyPr/>
        <a:lstStyle/>
        <a:p>
          <a:endParaRPr lang="de-CH"/>
        </a:p>
      </dgm:t>
    </dgm:pt>
    <dgm:pt modelId="{C53FC723-CCC9-47F8-A2EA-A8D1BC61ED00}" type="pres">
      <dgm:prSet presAssocID="{04A8C29C-0CCA-4776-BD01-C0AB190245C7}" presName="Name0" presStyleCnt="0">
        <dgm:presLayoutVars>
          <dgm:dir/>
          <dgm:animLvl val="lvl"/>
          <dgm:resizeHandles val="exact"/>
        </dgm:presLayoutVars>
      </dgm:prSet>
      <dgm:spPr/>
    </dgm:pt>
    <dgm:pt modelId="{1F4F9397-4722-4B4B-B383-6CC64F42CD49}" type="pres">
      <dgm:prSet presAssocID="{248D3864-634D-47B0-92F0-CA3D6223313C}" presName="Name8" presStyleCnt="0"/>
      <dgm:spPr/>
    </dgm:pt>
    <dgm:pt modelId="{38935DE8-1209-4DB2-B1D9-8E8FC82EA706}" type="pres">
      <dgm:prSet presAssocID="{248D3864-634D-47B0-92F0-CA3D6223313C}" presName="level" presStyleLbl="node1" presStyleIdx="0" presStyleCnt="4">
        <dgm:presLayoutVars>
          <dgm:chMax val="1"/>
          <dgm:bulletEnabled val="1"/>
        </dgm:presLayoutVars>
      </dgm:prSet>
      <dgm:spPr/>
    </dgm:pt>
    <dgm:pt modelId="{DBE893BE-3037-44E4-A634-21E56B944DF3}" type="pres">
      <dgm:prSet presAssocID="{248D3864-634D-47B0-92F0-CA3D6223313C}" presName="levelTx" presStyleLbl="revTx" presStyleIdx="0" presStyleCnt="0">
        <dgm:presLayoutVars>
          <dgm:chMax val="1"/>
          <dgm:bulletEnabled val="1"/>
        </dgm:presLayoutVars>
      </dgm:prSet>
      <dgm:spPr/>
    </dgm:pt>
    <dgm:pt modelId="{5012A07D-CC65-4D9A-BD52-2D54E1FF1297}" type="pres">
      <dgm:prSet presAssocID="{F8E5CB36-02AC-409B-A121-7AD8B0BD14F9}" presName="Name8" presStyleCnt="0"/>
      <dgm:spPr/>
    </dgm:pt>
    <dgm:pt modelId="{8B805AB3-8F36-4E96-BF9B-DF9631B17C4C}" type="pres">
      <dgm:prSet presAssocID="{F8E5CB36-02AC-409B-A121-7AD8B0BD14F9}" presName="level" presStyleLbl="node1" presStyleIdx="1" presStyleCnt="4">
        <dgm:presLayoutVars>
          <dgm:chMax val="1"/>
          <dgm:bulletEnabled val="1"/>
        </dgm:presLayoutVars>
      </dgm:prSet>
      <dgm:spPr/>
    </dgm:pt>
    <dgm:pt modelId="{0B505C40-1AC0-46BE-B509-62A4AF1ACFD9}" type="pres">
      <dgm:prSet presAssocID="{F8E5CB36-02AC-409B-A121-7AD8B0BD14F9}" presName="levelTx" presStyleLbl="revTx" presStyleIdx="0" presStyleCnt="0">
        <dgm:presLayoutVars>
          <dgm:chMax val="1"/>
          <dgm:bulletEnabled val="1"/>
        </dgm:presLayoutVars>
      </dgm:prSet>
      <dgm:spPr/>
    </dgm:pt>
    <dgm:pt modelId="{B3B780D5-00E7-45F4-8459-DFD11A65CC4A}" type="pres">
      <dgm:prSet presAssocID="{929D746B-4CCA-4A26-AF69-D9AF3F9FA366}" presName="Name8" presStyleCnt="0"/>
      <dgm:spPr/>
    </dgm:pt>
    <dgm:pt modelId="{CD9B3762-9BE4-4C1A-8DB2-7B4EA40C9D59}" type="pres">
      <dgm:prSet presAssocID="{929D746B-4CCA-4A26-AF69-D9AF3F9FA366}" presName="level" presStyleLbl="node1" presStyleIdx="2" presStyleCnt="4">
        <dgm:presLayoutVars>
          <dgm:chMax val="1"/>
          <dgm:bulletEnabled val="1"/>
        </dgm:presLayoutVars>
      </dgm:prSet>
      <dgm:spPr/>
    </dgm:pt>
    <dgm:pt modelId="{F1DC067E-0937-4CC0-AF05-B81965633967}" type="pres">
      <dgm:prSet presAssocID="{929D746B-4CCA-4A26-AF69-D9AF3F9FA366}" presName="levelTx" presStyleLbl="revTx" presStyleIdx="0" presStyleCnt="0">
        <dgm:presLayoutVars>
          <dgm:chMax val="1"/>
          <dgm:bulletEnabled val="1"/>
        </dgm:presLayoutVars>
      </dgm:prSet>
      <dgm:spPr/>
    </dgm:pt>
    <dgm:pt modelId="{6EA0E6CC-DE69-44E4-80BC-5880ED694005}" type="pres">
      <dgm:prSet presAssocID="{6B56E4F4-14D7-4F33-8DE9-B0E0F2652586}" presName="Name8" presStyleCnt="0"/>
      <dgm:spPr/>
    </dgm:pt>
    <dgm:pt modelId="{D3CFDA39-AFAA-454D-B128-409C7D6B7E5C}" type="pres">
      <dgm:prSet presAssocID="{6B56E4F4-14D7-4F33-8DE9-B0E0F2652586}" presName="level" presStyleLbl="node1" presStyleIdx="3" presStyleCnt="4">
        <dgm:presLayoutVars>
          <dgm:chMax val="1"/>
          <dgm:bulletEnabled val="1"/>
        </dgm:presLayoutVars>
      </dgm:prSet>
      <dgm:spPr/>
    </dgm:pt>
    <dgm:pt modelId="{0B7295E7-1DB7-423A-B98F-D00EB5D4A6CE}" type="pres">
      <dgm:prSet presAssocID="{6B56E4F4-14D7-4F33-8DE9-B0E0F2652586}" presName="levelTx" presStyleLbl="revTx" presStyleIdx="0" presStyleCnt="0">
        <dgm:presLayoutVars>
          <dgm:chMax val="1"/>
          <dgm:bulletEnabled val="1"/>
        </dgm:presLayoutVars>
      </dgm:prSet>
      <dgm:spPr/>
    </dgm:pt>
  </dgm:ptLst>
  <dgm:cxnLst>
    <dgm:cxn modelId="{B710DB1B-0A39-4E37-8DC1-A0DBF5B3AAF9}" srcId="{04A8C29C-0CCA-4776-BD01-C0AB190245C7}" destId="{929D746B-4CCA-4A26-AF69-D9AF3F9FA366}" srcOrd="2" destOrd="0" parTransId="{8EF7F8E4-A4B5-4651-985E-C0FD29166B9D}" sibTransId="{302CC52C-C75C-4E0A-8460-C5B331CA0F1A}"/>
    <dgm:cxn modelId="{C5AECA1E-4058-4267-9029-9B4E9D754317}" type="presOf" srcId="{929D746B-4CCA-4A26-AF69-D9AF3F9FA366}" destId="{F1DC067E-0937-4CC0-AF05-B81965633967}" srcOrd="1" destOrd="0" presId="urn:microsoft.com/office/officeart/2005/8/layout/pyramid1"/>
    <dgm:cxn modelId="{46EB0B61-8A74-43AC-A5FE-A76D675BB0B7}" type="presOf" srcId="{F8E5CB36-02AC-409B-A121-7AD8B0BD14F9}" destId="{8B805AB3-8F36-4E96-BF9B-DF9631B17C4C}" srcOrd="0" destOrd="0" presId="urn:microsoft.com/office/officeart/2005/8/layout/pyramid1"/>
    <dgm:cxn modelId="{C1D4AF80-7F6E-4C63-9E91-EBD5D6DBFF7D}" type="presOf" srcId="{6B56E4F4-14D7-4F33-8DE9-B0E0F2652586}" destId="{D3CFDA39-AFAA-454D-B128-409C7D6B7E5C}" srcOrd="0" destOrd="0" presId="urn:microsoft.com/office/officeart/2005/8/layout/pyramid1"/>
    <dgm:cxn modelId="{DA1C6D87-73AA-4453-ADA4-4AF3C06E0F5A}" type="presOf" srcId="{248D3864-634D-47B0-92F0-CA3D6223313C}" destId="{DBE893BE-3037-44E4-A634-21E56B944DF3}" srcOrd="1" destOrd="0" presId="urn:microsoft.com/office/officeart/2005/8/layout/pyramid1"/>
    <dgm:cxn modelId="{66DA7798-57C5-4856-86CA-639C8930CF8A}" srcId="{04A8C29C-0CCA-4776-BD01-C0AB190245C7}" destId="{F8E5CB36-02AC-409B-A121-7AD8B0BD14F9}" srcOrd="1" destOrd="0" parTransId="{1D60E9C1-5F2F-46B8-A556-8DE4D2F58ED0}" sibTransId="{7B8F4B38-F94A-4E99-9AFF-B36FCCE2742E}"/>
    <dgm:cxn modelId="{446147A6-9656-4FCA-88EF-D820C5C427A9}" srcId="{04A8C29C-0CCA-4776-BD01-C0AB190245C7}" destId="{6B56E4F4-14D7-4F33-8DE9-B0E0F2652586}" srcOrd="3" destOrd="0" parTransId="{FE2BF821-665B-45AF-A938-585CF61CD2C6}" sibTransId="{F68E3E9D-43B1-4805-85F7-32CA098C061E}"/>
    <dgm:cxn modelId="{1A74DAAB-881F-4D1C-820D-0993D1D83DD4}" type="presOf" srcId="{F8E5CB36-02AC-409B-A121-7AD8B0BD14F9}" destId="{0B505C40-1AC0-46BE-B509-62A4AF1ACFD9}" srcOrd="1" destOrd="0" presId="urn:microsoft.com/office/officeart/2005/8/layout/pyramid1"/>
    <dgm:cxn modelId="{9878E2B3-DAF8-4F77-94EE-9172E3072796}" type="presOf" srcId="{6B56E4F4-14D7-4F33-8DE9-B0E0F2652586}" destId="{0B7295E7-1DB7-423A-B98F-D00EB5D4A6CE}" srcOrd="1" destOrd="0" presId="urn:microsoft.com/office/officeart/2005/8/layout/pyramid1"/>
    <dgm:cxn modelId="{E5F036E4-F1E7-44EC-AE78-DE3D4CFF244A}" type="presOf" srcId="{929D746B-4CCA-4A26-AF69-D9AF3F9FA366}" destId="{CD9B3762-9BE4-4C1A-8DB2-7B4EA40C9D59}" srcOrd="0" destOrd="0" presId="urn:microsoft.com/office/officeart/2005/8/layout/pyramid1"/>
    <dgm:cxn modelId="{14B988EC-474A-47D4-AAA6-FA1E0D199EF0}" type="presOf" srcId="{248D3864-634D-47B0-92F0-CA3D6223313C}" destId="{38935DE8-1209-4DB2-B1D9-8E8FC82EA706}" srcOrd="0" destOrd="0" presId="urn:microsoft.com/office/officeart/2005/8/layout/pyramid1"/>
    <dgm:cxn modelId="{BC002DF0-B9A4-4D9F-A22E-DC9D4A93307C}" srcId="{04A8C29C-0CCA-4776-BD01-C0AB190245C7}" destId="{248D3864-634D-47B0-92F0-CA3D6223313C}" srcOrd="0" destOrd="0" parTransId="{05113DE4-6254-4A40-B6B7-30C159D0AE06}" sibTransId="{4103BCF0-A096-41D1-A206-6ADD843D016F}"/>
    <dgm:cxn modelId="{498C19F4-6111-4D24-85AE-FC4664B3D718}" type="presOf" srcId="{04A8C29C-0CCA-4776-BD01-C0AB190245C7}" destId="{C53FC723-CCC9-47F8-A2EA-A8D1BC61ED00}" srcOrd="0" destOrd="0" presId="urn:microsoft.com/office/officeart/2005/8/layout/pyramid1"/>
    <dgm:cxn modelId="{550C3C7E-09C3-4808-AD82-9EBF6B1FB660}" type="presParOf" srcId="{C53FC723-CCC9-47F8-A2EA-A8D1BC61ED00}" destId="{1F4F9397-4722-4B4B-B383-6CC64F42CD49}" srcOrd="0" destOrd="0" presId="urn:microsoft.com/office/officeart/2005/8/layout/pyramid1"/>
    <dgm:cxn modelId="{93E17331-69F1-4139-B89F-981DEE5A8087}" type="presParOf" srcId="{1F4F9397-4722-4B4B-B383-6CC64F42CD49}" destId="{38935DE8-1209-4DB2-B1D9-8E8FC82EA706}" srcOrd="0" destOrd="0" presId="urn:microsoft.com/office/officeart/2005/8/layout/pyramid1"/>
    <dgm:cxn modelId="{2A75C3B8-0383-4FBF-ADB2-B8AC6F6AD901}" type="presParOf" srcId="{1F4F9397-4722-4B4B-B383-6CC64F42CD49}" destId="{DBE893BE-3037-44E4-A634-21E56B944DF3}" srcOrd="1" destOrd="0" presId="urn:microsoft.com/office/officeart/2005/8/layout/pyramid1"/>
    <dgm:cxn modelId="{FB3911BE-3E4B-4E87-8CA8-5F06B8715B87}" type="presParOf" srcId="{C53FC723-CCC9-47F8-A2EA-A8D1BC61ED00}" destId="{5012A07D-CC65-4D9A-BD52-2D54E1FF1297}" srcOrd="1" destOrd="0" presId="urn:microsoft.com/office/officeart/2005/8/layout/pyramid1"/>
    <dgm:cxn modelId="{4925635D-4F5A-4D29-8112-FD1E23EED918}" type="presParOf" srcId="{5012A07D-CC65-4D9A-BD52-2D54E1FF1297}" destId="{8B805AB3-8F36-4E96-BF9B-DF9631B17C4C}" srcOrd="0" destOrd="0" presId="urn:microsoft.com/office/officeart/2005/8/layout/pyramid1"/>
    <dgm:cxn modelId="{2BECBEB0-00A7-4D24-B6CF-852B2A22C326}" type="presParOf" srcId="{5012A07D-CC65-4D9A-BD52-2D54E1FF1297}" destId="{0B505C40-1AC0-46BE-B509-62A4AF1ACFD9}" srcOrd="1" destOrd="0" presId="urn:microsoft.com/office/officeart/2005/8/layout/pyramid1"/>
    <dgm:cxn modelId="{6567982F-339B-4A34-9BB7-2A0D0FCF7496}" type="presParOf" srcId="{C53FC723-CCC9-47F8-A2EA-A8D1BC61ED00}" destId="{B3B780D5-00E7-45F4-8459-DFD11A65CC4A}" srcOrd="2" destOrd="0" presId="urn:microsoft.com/office/officeart/2005/8/layout/pyramid1"/>
    <dgm:cxn modelId="{D05FB3DA-F20B-460E-B308-83AC26404BD7}" type="presParOf" srcId="{B3B780D5-00E7-45F4-8459-DFD11A65CC4A}" destId="{CD9B3762-9BE4-4C1A-8DB2-7B4EA40C9D59}" srcOrd="0" destOrd="0" presId="urn:microsoft.com/office/officeart/2005/8/layout/pyramid1"/>
    <dgm:cxn modelId="{F48165A2-8021-4CB4-99C3-30BC2421E297}" type="presParOf" srcId="{B3B780D5-00E7-45F4-8459-DFD11A65CC4A}" destId="{F1DC067E-0937-4CC0-AF05-B81965633967}" srcOrd="1" destOrd="0" presId="urn:microsoft.com/office/officeart/2005/8/layout/pyramid1"/>
    <dgm:cxn modelId="{4AA4DF4A-D84A-4E9C-B8E2-750B47531BDB}" type="presParOf" srcId="{C53FC723-CCC9-47F8-A2EA-A8D1BC61ED00}" destId="{6EA0E6CC-DE69-44E4-80BC-5880ED694005}" srcOrd="3" destOrd="0" presId="urn:microsoft.com/office/officeart/2005/8/layout/pyramid1"/>
    <dgm:cxn modelId="{943E1B10-D04F-4E0A-8717-1D2B9DBC88AC}" type="presParOf" srcId="{6EA0E6CC-DE69-44E4-80BC-5880ED694005}" destId="{D3CFDA39-AFAA-454D-B128-409C7D6B7E5C}" srcOrd="0" destOrd="0" presId="urn:microsoft.com/office/officeart/2005/8/layout/pyramid1"/>
    <dgm:cxn modelId="{2BAA4BD5-F75E-41E4-BC9B-AB2471876CD5}" type="presParOf" srcId="{6EA0E6CC-DE69-44E4-80BC-5880ED694005}" destId="{0B7295E7-1DB7-423A-B98F-D00EB5D4A6C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35DE8-1209-4DB2-B1D9-8E8FC82EA706}">
      <dsp:nvSpPr>
        <dsp:cNvPr id="0" name=""/>
        <dsp:cNvSpPr/>
      </dsp:nvSpPr>
      <dsp:spPr>
        <a:xfrm>
          <a:off x="1611405" y="0"/>
          <a:ext cx="1074270" cy="1021824"/>
        </a:xfrm>
        <a:prstGeom prst="trapezoid">
          <a:avLst>
            <a:gd name="adj" fmla="val 52566"/>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CH" sz="2200" kern="1200" dirty="0"/>
            <a:t>Ali</a:t>
          </a:r>
        </a:p>
      </dsp:txBody>
      <dsp:txXfrm>
        <a:off x="1611405" y="0"/>
        <a:ext cx="1074270" cy="1021824"/>
      </dsp:txXfrm>
    </dsp:sp>
    <dsp:sp modelId="{8B805AB3-8F36-4E96-BF9B-DF9631B17C4C}">
      <dsp:nvSpPr>
        <dsp:cNvPr id="0" name=""/>
        <dsp:cNvSpPr/>
      </dsp:nvSpPr>
      <dsp:spPr>
        <a:xfrm>
          <a:off x="1074270" y="1021824"/>
          <a:ext cx="2148540" cy="1021824"/>
        </a:xfrm>
        <a:prstGeom prst="trapezoid">
          <a:avLst>
            <a:gd name="adj" fmla="val 52566"/>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CH" sz="2200" kern="1200" dirty="0"/>
            <a:t>Pol (</a:t>
          </a:r>
          <a:r>
            <a:rPr lang="de-CH" sz="2200" kern="1200" dirty="0" err="1"/>
            <a:t>qutb</a:t>
          </a:r>
          <a:r>
            <a:rPr lang="de-CH" sz="2200" kern="1200" dirty="0"/>
            <a:t>)</a:t>
          </a:r>
        </a:p>
      </dsp:txBody>
      <dsp:txXfrm>
        <a:off x="1450265" y="1021824"/>
        <a:ext cx="1396551" cy="1021824"/>
      </dsp:txXfrm>
    </dsp:sp>
    <dsp:sp modelId="{CD9B3762-9BE4-4C1A-8DB2-7B4EA40C9D59}">
      <dsp:nvSpPr>
        <dsp:cNvPr id="0" name=""/>
        <dsp:cNvSpPr/>
      </dsp:nvSpPr>
      <dsp:spPr>
        <a:xfrm>
          <a:off x="537135" y="2043649"/>
          <a:ext cx="3222811" cy="1021824"/>
        </a:xfrm>
        <a:prstGeom prst="trapezoid">
          <a:avLst>
            <a:gd name="adj" fmla="val 52566"/>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CH" sz="2200" kern="1200" dirty="0"/>
            <a:t>Scheich/ </a:t>
          </a:r>
          <a:r>
            <a:rPr lang="de-CH" sz="2200" kern="1200" dirty="0" err="1"/>
            <a:t>Pir</a:t>
          </a:r>
          <a:r>
            <a:rPr lang="de-CH" sz="2200" kern="1200" dirty="0"/>
            <a:t> </a:t>
          </a:r>
        </a:p>
      </dsp:txBody>
      <dsp:txXfrm>
        <a:off x="1101127" y="2043649"/>
        <a:ext cx="2094827" cy="1021824"/>
      </dsp:txXfrm>
    </dsp:sp>
    <dsp:sp modelId="{D3CFDA39-AFAA-454D-B128-409C7D6B7E5C}">
      <dsp:nvSpPr>
        <dsp:cNvPr id="0" name=""/>
        <dsp:cNvSpPr/>
      </dsp:nvSpPr>
      <dsp:spPr>
        <a:xfrm>
          <a:off x="0" y="3065474"/>
          <a:ext cx="4297081" cy="1021824"/>
        </a:xfrm>
        <a:prstGeom prst="trapezoid">
          <a:avLst>
            <a:gd name="adj" fmla="val 52566"/>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CH" sz="2200" kern="1200" dirty="0"/>
            <a:t>Einfache Ordensmitglieder</a:t>
          </a:r>
        </a:p>
        <a:p>
          <a:pPr marL="0" lvl="0" indent="0" algn="ctr" defTabSz="977900">
            <a:lnSpc>
              <a:spcPct val="90000"/>
            </a:lnSpc>
            <a:spcBef>
              <a:spcPct val="0"/>
            </a:spcBef>
            <a:spcAft>
              <a:spcPct val="35000"/>
            </a:spcAft>
            <a:buNone/>
          </a:pPr>
          <a:r>
            <a:rPr lang="de-CH" sz="2200" kern="1200" dirty="0"/>
            <a:t>NOVIZEN </a:t>
          </a:r>
        </a:p>
      </dsp:txBody>
      <dsp:txXfrm>
        <a:off x="751989" y="3065474"/>
        <a:ext cx="2793103" cy="1021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35DE8-1209-4DB2-B1D9-8E8FC82EA706}">
      <dsp:nvSpPr>
        <dsp:cNvPr id="0" name=""/>
        <dsp:cNvSpPr/>
      </dsp:nvSpPr>
      <dsp:spPr>
        <a:xfrm>
          <a:off x="1285594" y="0"/>
          <a:ext cx="857063" cy="938771"/>
        </a:xfrm>
        <a:prstGeom prst="trapezoid">
          <a:avLst>
            <a:gd name="adj" fmla="val 5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Ali</a:t>
          </a:r>
        </a:p>
      </dsp:txBody>
      <dsp:txXfrm>
        <a:off x="1285594" y="0"/>
        <a:ext cx="857063" cy="938771"/>
      </dsp:txXfrm>
    </dsp:sp>
    <dsp:sp modelId="{8B805AB3-8F36-4E96-BF9B-DF9631B17C4C}">
      <dsp:nvSpPr>
        <dsp:cNvPr id="0" name=""/>
        <dsp:cNvSpPr/>
      </dsp:nvSpPr>
      <dsp:spPr>
        <a:xfrm>
          <a:off x="857063" y="938770"/>
          <a:ext cx="1714126" cy="938771"/>
        </a:xfrm>
        <a:prstGeom prst="trapezoid">
          <a:avLst>
            <a:gd name="adj" fmla="val 45648"/>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Pol (</a:t>
          </a:r>
          <a:r>
            <a:rPr lang="de-CH" sz="1800" kern="1200" dirty="0" err="1"/>
            <a:t>qutb</a:t>
          </a:r>
          <a:r>
            <a:rPr lang="de-CH" sz="1800" kern="1200" dirty="0"/>
            <a:t>)</a:t>
          </a:r>
        </a:p>
      </dsp:txBody>
      <dsp:txXfrm>
        <a:off x="1157035" y="938770"/>
        <a:ext cx="1114182" cy="938771"/>
      </dsp:txXfrm>
    </dsp:sp>
    <dsp:sp modelId="{CD9B3762-9BE4-4C1A-8DB2-7B4EA40C9D59}">
      <dsp:nvSpPr>
        <dsp:cNvPr id="0" name=""/>
        <dsp:cNvSpPr/>
      </dsp:nvSpPr>
      <dsp:spPr>
        <a:xfrm>
          <a:off x="428531" y="1877541"/>
          <a:ext cx="2571189" cy="938771"/>
        </a:xfrm>
        <a:prstGeom prst="trapezoid">
          <a:avLst>
            <a:gd name="adj" fmla="val 45648"/>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Scheich/ </a:t>
          </a:r>
          <a:r>
            <a:rPr lang="de-CH" sz="1800" kern="1200" dirty="0" err="1"/>
            <a:t>Pir</a:t>
          </a:r>
          <a:r>
            <a:rPr lang="de-CH" sz="1800" kern="1200" dirty="0"/>
            <a:t> </a:t>
          </a:r>
        </a:p>
      </dsp:txBody>
      <dsp:txXfrm>
        <a:off x="878489" y="1877541"/>
        <a:ext cx="1671273" cy="938771"/>
      </dsp:txXfrm>
    </dsp:sp>
    <dsp:sp modelId="{D3CFDA39-AFAA-454D-B128-409C7D6B7E5C}">
      <dsp:nvSpPr>
        <dsp:cNvPr id="0" name=""/>
        <dsp:cNvSpPr/>
      </dsp:nvSpPr>
      <dsp:spPr>
        <a:xfrm>
          <a:off x="0" y="2816312"/>
          <a:ext cx="3428253" cy="938771"/>
        </a:xfrm>
        <a:prstGeom prst="trapezoid">
          <a:avLst>
            <a:gd name="adj" fmla="val 45648"/>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Einfache Ordensmitglieder</a:t>
          </a:r>
        </a:p>
        <a:p>
          <a:pPr marL="0" lvl="0" indent="0" algn="ctr" defTabSz="800100">
            <a:lnSpc>
              <a:spcPct val="90000"/>
            </a:lnSpc>
            <a:spcBef>
              <a:spcPct val="0"/>
            </a:spcBef>
            <a:spcAft>
              <a:spcPct val="35000"/>
            </a:spcAft>
            <a:buNone/>
          </a:pPr>
          <a:r>
            <a:rPr lang="de-CH" sz="1800" kern="1200" dirty="0"/>
            <a:t>NOVIZEN </a:t>
          </a:r>
        </a:p>
      </dsp:txBody>
      <dsp:txXfrm>
        <a:off x="599944" y="2816312"/>
        <a:ext cx="2228364" cy="938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35DE8-1209-4DB2-B1D9-8E8FC82EA706}">
      <dsp:nvSpPr>
        <dsp:cNvPr id="0" name=""/>
        <dsp:cNvSpPr/>
      </dsp:nvSpPr>
      <dsp:spPr>
        <a:xfrm>
          <a:off x="1285594" y="0"/>
          <a:ext cx="857063" cy="938771"/>
        </a:xfrm>
        <a:prstGeom prst="trapezoid">
          <a:avLst>
            <a:gd name="adj" fmla="val 5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Ali</a:t>
          </a:r>
        </a:p>
      </dsp:txBody>
      <dsp:txXfrm>
        <a:off x="1285594" y="0"/>
        <a:ext cx="857063" cy="938771"/>
      </dsp:txXfrm>
    </dsp:sp>
    <dsp:sp modelId="{8B805AB3-8F36-4E96-BF9B-DF9631B17C4C}">
      <dsp:nvSpPr>
        <dsp:cNvPr id="0" name=""/>
        <dsp:cNvSpPr/>
      </dsp:nvSpPr>
      <dsp:spPr>
        <a:xfrm>
          <a:off x="857063" y="938770"/>
          <a:ext cx="1714126" cy="938771"/>
        </a:xfrm>
        <a:prstGeom prst="trapezoid">
          <a:avLst>
            <a:gd name="adj" fmla="val 45648"/>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Pol (</a:t>
          </a:r>
          <a:r>
            <a:rPr lang="de-CH" sz="1800" kern="1200" dirty="0" err="1"/>
            <a:t>qutb</a:t>
          </a:r>
          <a:r>
            <a:rPr lang="de-CH" sz="1800" kern="1200" dirty="0"/>
            <a:t>)</a:t>
          </a:r>
        </a:p>
      </dsp:txBody>
      <dsp:txXfrm>
        <a:off x="1157035" y="938770"/>
        <a:ext cx="1114182" cy="938771"/>
      </dsp:txXfrm>
    </dsp:sp>
    <dsp:sp modelId="{CD9B3762-9BE4-4C1A-8DB2-7B4EA40C9D59}">
      <dsp:nvSpPr>
        <dsp:cNvPr id="0" name=""/>
        <dsp:cNvSpPr/>
      </dsp:nvSpPr>
      <dsp:spPr>
        <a:xfrm>
          <a:off x="428531" y="1877541"/>
          <a:ext cx="2571189" cy="938771"/>
        </a:xfrm>
        <a:prstGeom prst="trapezoid">
          <a:avLst>
            <a:gd name="adj" fmla="val 45648"/>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Scheich/ </a:t>
          </a:r>
          <a:r>
            <a:rPr lang="de-CH" sz="1800" kern="1200" dirty="0" err="1"/>
            <a:t>Pir</a:t>
          </a:r>
          <a:r>
            <a:rPr lang="de-CH" sz="1800" kern="1200" dirty="0"/>
            <a:t> </a:t>
          </a:r>
        </a:p>
      </dsp:txBody>
      <dsp:txXfrm>
        <a:off x="878489" y="1877541"/>
        <a:ext cx="1671273" cy="938771"/>
      </dsp:txXfrm>
    </dsp:sp>
    <dsp:sp modelId="{D3CFDA39-AFAA-454D-B128-409C7D6B7E5C}">
      <dsp:nvSpPr>
        <dsp:cNvPr id="0" name=""/>
        <dsp:cNvSpPr/>
      </dsp:nvSpPr>
      <dsp:spPr>
        <a:xfrm>
          <a:off x="0" y="2816312"/>
          <a:ext cx="3428253" cy="938771"/>
        </a:xfrm>
        <a:prstGeom prst="trapezoid">
          <a:avLst>
            <a:gd name="adj" fmla="val 45648"/>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CH" sz="1800" kern="1200" dirty="0"/>
            <a:t>Einfache Ordensmitglieder</a:t>
          </a:r>
        </a:p>
        <a:p>
          <a:pPr marL="0" lvl="0" indent="0" algn="ctr" defTabSz="800100">
            <a:lnSpc>
              <a:spcPct val="90000"/>
            </a:lnSpc>
            <a:spcBef>
              <a:spcPct val="0"/>
            </a:spcBef>
            <a:spcAft>
              <a:spcPct val="35000"/>
            </a:spcAft>
            <a:buNone/>
          </a:pPr>
          <a:r>
            <a:rPr lang="de-CH" sz="1800" kern="1200" dirty="0"/>
            <a:t>NOVIZEN </a:t>
          </a:r>
        </a:p>
      </dsp:txBody>
      <dsp:txXfrm>
        <a:off x="599944" y="2816312"/>
        <a:ext cx="2228364" cy="93877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8A342-4361-4676-8B8F-66B6CEB52489}" type="datetimeFigureOut">
              <a:rPr lang="de-CH" smtClean="0"/>
              <a:t>08.12.2020</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E1DC9-5B39-4C47-BC4B-1DE55D554611}" type="slidenum">
              <a:rPr lang="de-CH" smtClean="0"/>
              <a:t>‹Nr.›</a:t>
            </a:fld>
            <a:endParaRPr lang="de-CH"/>
          </a:p>
        </p:txBody>
      </p:sp>
    </p:spTree>
    <p:extLst>
      <p:ext uri="{BB962C8B-B14F-4D97-AF65-F5344CB8AC3E}">
        <p14:creationId xmlns:p14="http://schemas.microsoft.com/office/powerpoint/2010/main" val="195881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Text von Richard </a:t>
            </a:r>
            <a:r>
              <a:rPr lang="de-CH" dirty="0" err="1"/>
              <a:t>Grammlich</a:t>
            </a:r>
            <a:r>
              <a:rPr lang="de-CH" dirty="0"/>
              <a:t> - islamische Mystik, </a:t>
            </a:r>
            <a:r>
              <a:rPr lang="de-CH" dirty="0" err="1"/>
              <a:t>Sufische</a:t>
            </a:r>
            <a:r>
              <a:rPr lang="de-CH" dirty="0"/>
              <a:t> Texte aus zehn </a:t>
            </a:r>
            <a:r>
              <a:rPr lang="de-CH" dirty="0" err="1"/>
              <a:t>jahrhunderten</a:t>
            </a:r>
            <a:r>
              <a:rPr lang="de-CH" dirty="0"/>
              <a:t>, 1992) Zweiter Abschnitt (S.141 – 252)  </a:t>
            </a:r>
            <a:r>
              <a:rPr lang="de-CH"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Ausserdem so ganz allgemein informativ zu </a:t>
            </a:r>
            <a:r>
              <a:rPr lang="de-CH" b="1" dirty="0" err="1"/>
              <a:t>Sufism</a:t>
            </a:r>
            <a:r>
              <a:rPr lang="de-CH" b="1" dirty="0"/>
              <a:t>: https://www.youtube.com/watch?v=N1SPeZNumg0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1</a:t>
            </a:fld>
            <a:endParaRPr lang="de-CH"/>
          </a:p>
        </p:txBody>
      </p:sp>
    </p:spTree>
    <p:extLst>
      <p:ext uri="{BB962C8B-B14F-4D97-AF65-F5344CB8AC3E}">
        <p14:creationId xmlns:p14="http://schemas.microsoft.com/office/powerpoint/2010/main" val="231069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158 </a:t>
            </a:r>
          </a:p>
          <a:p>
            <a:r>
              <a:rPr lang="de-CH" dirty="0"/>
              <a:t>S. 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sym typeface="Wingdings" panose="05000000000000000000" pitchFamily="2" charset="2"/>
              </a:rPr>
              <a:t>Mondherrschaft und Teilherrschaft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13</a:t>
            </a:fld>
            <a:endParaRPr lang="de-CH"/>
          </a:p>
        </p:txBody>
      </p:sp>
    </p:spTree>
    <p:extLst>
      <p:ext uri="{BB962C8B-B14F-4D97-AF65-F5344CB8AC3E}">
        <p14:creationId xmlns:p14="http://schemas.microsoft.com/office/powerpoint/2010/main" val="243250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160</a:t>
            </a:r>
          </a:p>
          <a:p>
            <a:r>
              <a:rPr lang="de-CH" dirty="0"/>
              <a:t>Bei den </a:t>
            </a:r>
            <a:r>
              <a:rPr lang="de-CH" dirty="0" err="1"/>
              <a:t>Haksar</a:t>
            </a:r>
            <a:r>
              <a:rPr lang="de-CH" dirty="0"/>
              <a:t> kennt man spezielle Bedingungen im Orden </a:t>
            </a:r>
          </a:p>
        </p:txBody>
      </p:sp>
      <p:sp>
        <p:nvSpPr>
          <p:cNvPr id="4" name="Foliennummernplatzhalter 3"/>
          <p:cNvSpPr>
            <a:spLocks noGrp="1"/>
          </p:cNvSpPr>
          <p:nvPr>
            <p:ph type="sldNum" sz="quarter" idx="5"/>
          </p:nvPr>
        </p:nvSpPr>
        <p:spPr/>
        <p:txBody>
          <a:bodyPr/>
          <a:lstStyle/>
          <a:p>
            <a:fld id="{C37E1DC9-5B39-4C47-BC4B-1DE55D554611}" type="slidenum">
              <a:rPr lang="de-CH" smtClean="0"/>
              <a:t>14</a:t>
            </a:fld>
            <a:endParaRPr lang="de-CH"/>
          </a:p>
        </p:txBody>
      </p:sp>
    </p:spTree>
    <p:extLst>
      <p:ext uri="{BB962C8B-B14F-4D97-AF65-F5344CB8AC3E}">
        <p14:creationId xmlns:p14="http://schemas.microsoft.com/office/powerpoint/2010/main" val="77295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160</a:t>
            </a:r>
          </a:p>
        </p:txBody>
      </p:sp>
      <p:sp>
        <p:nvSpPr>
          <p:cNvPr id="4" name="Foliennummernplatzhalter 3"/>
          <p:cNvSpPr>
            <a:spLocks noGrp="1"/>
          </p:cNvSpPr>
          <p:nvPr>
            <p:ph type="sldNum" sz="quarter" idx="5"/>
          </p:nvPr>
        </p:nvSpPr>
        <p:spPr/>
        <p:txBody>
          <a:bodyPr/>
          <a:lstStyle/>
          <a:p>
            <a:fld id="{C37E1DC9-5B39-4C47-BC4B-1DE55D554611}" type="slidenum">
              <a:rPr lang="de-CH" smtClean="0"/>
              <a:t>15</a:t>
            </a:fld>
            <a:endParaRPr lang="de-CH"/>
          </a:p>
        </p:txBody>
      </p:sp>
    </p:spTree>
    <p:extLst>
      <p:ext uri="{BB962C8B-B14F-4D97-AF65-F5344CB8AC3E}">
        <p14:creationId xmlns:p14="http://schemas.microsoft.com/office/powerpoint/2010/main" val="172991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169</a:t>
            </a:r>
          </a:p>
        </p:txBody>
      </p:sp>
      <p:sp>
        <p:nvSpPr>
          <p:cNvPr id="4" name="Foliennummernplatzhalter 3"/>
          <p:cNvSpPr>
            <a:spLocks noGrp="1"/>
          </p:cNvSpPr>
          <p:nvPr>
            <p:ph type="sldNum" sz="quarter" idx="5"/>
          </p:nvPr>
        </p:nvSpPr>
        <p:spPr/>
        <p:txBody>
          <a:bodyPr/>
          <a:lstStyle/>
          <a:p>
            <a:fld id="{C37E1DC9-5B39-4C47-BC4B-1DE55D554611}" type="slidenum">
              <a:rPr lang="de-CH" smtClean="0"/>
              <a:t>16</a:t>
            </a:fld>
            <a:endParaRPr lang="de-CH"/>
          </a:p>
        </p:txBody>
      </p:sp>
    </p:spTree>
    <p:extLst>
      <p:ext uri="{BB962C8B-B14F-4D97-AF65-F5344CB8AC3E}">
        <p14:creationId xmlns:p14="http://schemas.microsoft.com/office/powerpoint/2010/main" val="39443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169</a:t>
            </a:r>
          </a:p>
        </p:txBody>
      </p:sp>
      <p:sp>
        <p:nvSpPr>
          <p:cNvPr id="4" name="Foliennummernplatzhalter 3"/>
          <p:cNvSpPr>
            <a:spLocks noGrp="1"/>
          </p:cNvSpPr>
          <p:nvPr>
            <p:ph type="sldNum" sz="quarter" idx="5"/>
          </p:nvPr>
        </p:nvSpPr>
        <p:spPr/>
        <p:txBody>
          <a:bodyPr/>
          <a:lstStyle/>
          <a:p>
            <a:fld id="{C37E1DC9-5B39-4C47-BC4B-1DE55D554611}" type="slidenum">
              <a:rPr lang="de-CH" smtClean="0"/>
              <a:t>17</a:t>
            </a:fld>
            <a:endParaRPr lang="de-CH"/>
          </a:p>
        </p:txBody>
      </p:sp>
    </p:spTree>
    <p:extLst>
      <p:ext uri="{BB962C8B-B14F-4D97-AF65-F5344CB8AC3E}">
        <p14:creationId xmlns:p14="http://schemas.microsoft.com/office/powerpoint/2010/main" val="346751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175</a:t>
            </a:r>
          </a:p>
        </p:txBody>
      </p:sp>
      <p:sp>
        <p:nvSpPr>
          <p:cNvPr id="4" name="Foliennummernplatzhalter 3"/>
          <p:cNvSpPr>
            <a:spLocks noGrp="1"/>
          </p:cNvSpPr>
          <p:nvPr>
            <p:ph type="sldNum" sz="quarter" idx="5"/>
          </p:nvPr>
        </p:nvSpPr>
        <p:spPr/>
        <p:txBody>
          <a:bodyPr/>
          <a:lstStyle/>
          <a:p>
            <a:fld id="{C37E1DC9-5B39-4C47-BC4B-1DE55D554611}" type="slidenum">
              <a:rPr lang="de-CH" smtClean="0"/>
              <a:t>18</a:t>
            </a:fld>
            <a:endParaRPr lang="de-CH"/>
          </a:p>
        </p:txBody>
      </p:sp>
    </p:spTree>
    <p:extLst>
      <p:ext uri="{BB962C8B-B14F-4D97-AF65-F5344CB8AC3E}">
        <p14:creationId xmlns:p14="http://schemas.microsoft.com/office/powerpoint/2010/main" val="1564734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175</a:t>
            </a:r>
          </a:p>
        </p:txBody>
      </p:sp>
      <p:sp>
        <p:nvSpPr>
          <p:cNvPr id="4" name="Foliennummernplatzhalter 3"/>
          <p:cNvSpPr>
            <a:spLocks noGrp="1"/>
          </p:cNvSpPr>
          <p:nvPr>
            <p:ph type="sldNum" sz="quarter" idx="5"/>
          </p:nvPr>
        </p:nvSpPr>
        <p:spPr/>
        <p:txBody>
          <a:bodyPr/>
          <a:lstStyle/>
          <a:p>
            <a:fld id="{C37E1DC9-5B39-4C47-BC4B-1DE55D554611}" type="slidenum">
              <a:rPr lang="de-CH" smtClean="0"/>
              <a:t>19</a:t>
            </a:fld>
            <a:endParaRPr lang="de-CH"/>
          </a:p>
        </p:txBody>
      </p:sp>
    </p:spTree>
    <p:extLst>
      <p:ext uri="{BB962C8B-B14F-4D97-AF65-F5344CB8AC3E}">
        <p14:creationId xmlns:p14="http://schemas.microsoft.com/office/powerpoint/2010/main" val="377245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20</a:t>
            </a:fld>
            <a:endParaRPr lang="de-CH"/>
          </a:p>
        </p:txBody>
      </p:sp>
    </p:spTree>
    <p:extLst>
      <p:ext uri="{BB962C8B-B14F-4D97-AF65-F5344CB8AC3E}">
        <p14:creationId xmlns:p14="http://schemas.microsoft.com/office/powerpoint/2010/main" val="157765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183</a:t>
            </a:r>
          </a:p>
          <a:p>
            <a:endParaRPr lang="de-CH" dirty="0"/>
          </a:p>
          <a:p>
            <a:r>
              <a:rPr lang="de-CH" dirty="0"/>
              <a:t>Grossscheich ist der Scheich der an einem </a:t>
            </a:r>
            <a:r>
              <a:rPr lang="de-CH" dirty="0" err="1"/>
              <a:t>ort</a:t>
            </a:r>
            <a:r>
              <a:rPr lang="de-CH" dirty="0"/>
              <a:t> wo mehrere Scheiche anwesend sind Ehrenvorrang geniest und Vorsitz hat </a:t>
            </a:r>
          </a:p>
          <a:p>
            <a:endParaRPr lang="de-CH" dirty="0"/>
          </a:p>
          <a:p>
            <a:r>
              <a:rPr lang="de-CH" dirty="0"/>
              <a:t>S. 188</a:t>
            </a:r>
          </a:p>
          <a:p>
            <a:r>
              <a:rPr lang="de-CH" dirty="0"/>
              <a:t>Erlaubnisbrief </a:t>
            </a:r>
          </a:p>
        </p:txBody>
      </p:sp>
      <p:sp>
        <p:nvSpPr>
          <p:cNvPr id="4" name="Foliennummernplatzhalter 3"/>
          <p:cNvSpPr>
            <a:spLocks noGrp="1"/>
          </p:cNvSpPr>
          <p:nvPr>
            <p:ph type="sldNum" sz="quarter" idx="5"/>
          </p:nvPr>
        </p:nvSpPr>
        <p:spPr/>
        <p:txBody>
          <a:bodyPr/>
          <a:lstStyle/>
          <a:p>
            <a:fld id="{C37E1DC9-5B39-4C47-BC4B-1DE55D554611}" type="slidenum">
              <a:rPr lang="de-CH" smtClean="0"/>
              <a:t>22</a:t>
            </a:fld>
            <a:endParaRPr lang="de-CH"/>
          </a:p>
        </p:txBody>
      </p:sp>
    </p:spTree>
    <p:extLst>
      <p:ext uri="{BB962C8B-B14F-4D97-AF65-F5344CB8AC3E}">
        <p14:creationId xmlns:p14="http://schemas.microsoft.com/office/powerpoint/2010/main" val="66360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187 </a:t>
            </a:r>
          </a:p>
          <a:p>
            <a:br>
              <a:rPr lang="de-CH" dirty="0"/>
            </a:br>
            <a:r>
              <a:rPr lang="de-CH" dirty="0"/>
              <a:t>Ehrenwerte können dann in der </a:t>
            </a:r>
            <a:r>
              <a:rPr lang="de-CH" dirty="0" err="1"/>
              <a:t>Ordenhierarchie</a:t>
            </a:r>
            <a:r>
              <a:rPr lang="de-CH" dirty="0"/>
              <a:t> aufsteigen, unwürdigen kann Zutritt verweigert werden </a:t>
            </a:r>
          </a:p>
        </p:txBody>
      </p:sp>
      <p:sp>
        <p:nvSpPr>
          <p:cNvPr id="4" name="Foliennummernplatzhalter 3"/>
          <p:cNvSpPr>
            <a:spLocks noGrp="1"/>
          </p:cNvSpPr>
          <p:nvPr>
            <p:ph type="sldNum" sz="quarter" idx="5"/>
          </p:nvPr>
        </p:nvSpPr>
        <p:spPr/>
        <p:txBody>
          <a:bodyPr/>
          <a:lstStyle/>
          <a:p>
            <a:fld id="{C37E1DC9-5B39-4C47-BC4B-1DE55D554611}" type="slidenum">
              <a:rPr lang="de-CH" smtClean="0"/>
              <a:t>23</a:t>
            </a:fld>
            <a:endParaRPr lang="de-CH"/>
          </a:p>
        </p:txBody>
      </p:sp>
    </p:spTree>
    <p:extLst>
      <p:ext uri="{BB962C8B-B14F-4D97-AF65-F5344CB8AC3E}">
        <p14:creationId xmlns:p14="http://schemas.microsoft.com/office/powerpoint/2010/main" val="339689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Quelle: </a:t>
            </a:r>
            <a:r>
              <a:rPr lang="de-CH" dirty="0" err="1"/>
              <a:t>Rifa’t</a:t>
            </a:r>
            <a:r>
              <a:rPr lang="de-CH" dirty="0"/>
              <a:t> al </a:t>
            </a:r>
            <a:r>
              <a:rPr lang="de-CH" dirty="0" err="1"/>
              <a:t>Lenzin</a:t>
            </a:r>
            <a:r>
              <a:rPr lang="de-CH" dirty="0"/>
              <a:t> – HSLU Soziale Arbeit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a:t>
            </a:fld>
            <a:endParaRPr lang="de-CH"/>
          </a:p>
        </p:txBody>
      </p:sp>
    </p:spTree>
    <p:extLst>
      <p:ext uri="{BB962C8B-B14F-4D97-AF65-F5344CB8AC3E}">
        <p14:creationId xmlns:p14="http://schemas.microsoft.com/office/powerpoint/2010/main" val="253400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Der Schreitende und </a:t>
            </a:r>
            <a:r>
              <a:rPr lang="de-CH" dirty="0" err="1"/>
              <a:t>Hinangezogene</a:t>
            </a:r>
            <a:r>
              <a:rPr lang="de-CH" dirty="0"/>
              <a:t> (S. 189  194 für Vertiefung) </a:t>
            </a:r>
          </a:p>
          <a:p>
            <a:r>
              <a:rPr lang="de-CH" dirty="0"/>
              <a:t>Kurz: Es geht um aktives oder passives Wirken auf dem mystischem Weg</a:t>
            </a:r>
          </a:p>
          <a:p>
            <a:endParaRPr lang="de-CH" dirty="0"/>
          </a:p>
          <a:p>
            <a:r>
              <a:rPr lang="de-CH" dirty="0"/>
              <a:t>S. 196 der Zurückgekehrte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24</a:t>
            </a:fld>
            <a:endParaRPr lang="de-CH"/>
          </a:p>
        </p:txBody>
      </p:sp>
    </p:spTree>
    <p:extLst>
      <p:ext uri="{BB962C8B-B14F-4D97-AF65-F5344CB8AC3E}">
        <p14:creationId xmlns:p14="http://schemas.microsoft.com/office/powerpoint/2010/main" val="2660807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201, 202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25</a:t>
            </a:fld>
            <a:endParaRPr lang="de-CH"/>
          </a:p>
        </p:txBody>
      </p:sp>
    </p:spTree>
    <p:extLst>
      <p:ext uri="{BB962C8B-B14F-4D97-AF65-F5344CB8AC3E}">
        <p14:creationId xmlns:p14="http://schemas.microsoft.com/office/powerpoint/2010/main" val="4209898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203</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26</a:t>
            </a:fld>
            <a:endParaRPr lang="de-CH"/>
          </a:p>
        </p:txBody>
      </p:sp>
    </p:spTree>
    <p:extLst>
      <p:ext uri="{BB962C8B-B14F-4D97-AF65-F5344CB8AC3E}">
        <p14:creationId xmlns:p14="http://schemas.microsoft.com/office/powerpoint/2010/main" val="135738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205</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27</a:t>
            </a:fld>
            <a:endParaRPr lang="de-CH"/>
          </a:p>
        </p:txBody>
      </p:sp>
    </p:spTree>
    <p:extLst>
      <p:ext uri="{BB962C8B-B14F-4D97-AF65-F5344CB8AC3E}">
        <p14:creationId xmlns:p14="http://schemas.microsoft.com/office/powerpoint/2010/main" val="1653753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207</a:t>
            </a:r>
          </a:p>
        </p:txBody>
      </p:sp>
      <p:sp>
        <p:nvSpPr>
          <p:cNvPr id="4" name="Foliennummernplatzhalter 3"/>
          <p:cNvSpPr>
            <a:spLocks noGrp="1"/>
          </p:cNvSpPr>
          <p:nvPr>
            <p:ph type="sldNum" sz="quarter" idx="5"/>
          </p:nvPr>
        </p:nvSpPr>
        <p:spPr/>
        <p:txBody>
          <a:bodyPr/>
          <a:lstStyle/>
          <a:p>
            <a:fld id="{C37E1DC9-5B39-4C47-BC4B-1DE55D554611}" type="slidenum">
              <a:rPr lang="de-CH" smtClean="0"/>
              <a:t>28</a:t>
            </a:fld>
            <a:endParaRPr lang="de-CH"/>
          </a:p>
        </p:txBody>
      </p:sp>
    </p:spTree>
    <p:extLst>
      <p:ext uri="{BB962C8B-B14F-4D97-AF65-F5344CB8AC3E}">
        <p14:creationId xmlns:p14="http://schemas.microsoft.com/office/powerpoint/2010/main" val="830951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29</a:t>
            </a:fld>
            <a:endParaRPr lang="de-CH"/>
          </a:p>
        </p:txBody>
      </p:sp>
    </p:spTree>
    <p:extLst>
      <p:ext uri="{BB962C8B-B14F-4D97-AF65-F5344CB8AC3E}">
        <p14:creationId xmlns:p14="http://schemas.microsoft.com/office/powerpoint/2010/main" val="1884869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213</a:t>
            </a:r>
          </a:p>
        </p:txBody>
      </p:sp>
      <p:sp>
        <p:nvSpPr>
          <p:cNvPr id="4" name="Foliennummernplatzhalter 3"/>
          <p:cNvSpPr>
            <a:spLocks noGrp="1"/>
          </p:cNvSpPr>
          <p:nvPr>
            <p:ph type="sldNum" sz="quarter" idx="5"/>
          </p:nvPr>
        </p:nvSpPr>
        <p:spPr/>
        <p:txBody>
          <a:bodyPr/>
          <a:lstStyle/>
          <a:p>
            <a:fld id="{C37E1DC9-5B39-4C47-BC4B-1DE55D554611}" type="slidenum">
              <a:rPr lang="de-CH" smtClean="0"/>
              <a:t>30</a:t>
            </a:fld>
            <a:endParaRPr lang="de-CH"/>
          </a:p>
        </p:txBody>
      </p:sp>
    </p:spTree>
    <p:extLst>
      <p:ext uri="{BB962C8B-B14F-4D97-AF65-F5344CB8AC3E}">
        <p14:creationId xmlns:p14="http://schemas.microsoft.com/office/powerpoint/2010/main" val="243326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215</a:t>
            </a:r>
          </a:p>
        </p:txBody>
      </p:sp>
      <p:sp>
        <p:nvSpPr>
          <p:cNvPr id="4" name="Foliennummernplatzhalter 3"/>
          <p:cNvSpPr>
            <a:spLocks noGrp="1"/>
          </p:cNvSpPr>
          <p:nvPr>
            <p:ph type="sldNum" sz="quarter" idx="5"/>
          </p:nvPr>
        </p:nvSpPr>
        <p:spPr/>
        <p:txBody>
          <a:bodyPr/>
          <a:lstStyle/>
          <a:p>
            <a:fld id="{C37E1DC9-5B39-4C47-BC4B-1DE55D554611}" type="slidenum">
              <a:rPr lang="de-CH" smtClean="0"/>
              <a:t>31</a:t>
            </a:fld>
            <a:endParaRPr lang="de-CH"/>
          </a:p>
        </p:txBody>
      </p:sp>
    </p:spTree>
    <p:extLst>
      <p:ext uri="{BB962C8B-B14F-4D97-AF65-F5344CB8AC3E}">
        <p14:creationId xmlns:p14="http://schemas.microsoft.com/office/powerpoint/2010/main" val="1710001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216</a:t>
            </a:r>
          </a:p>
        </p:txBody>
      </p:sp>
      <p:sp>
        <p:nvSpPr>
          <p:cNvPr id="4" name="Foliennummernplatzhalter 3"/>
          <p:cNvSpPr>
            <a:spLocks noGrp="1"/>
          </p:cNvSpPr>
          <p:nvPr>
            <p:ph type="sldNum" sz="quarter" idx="5"/>
          </p:nvPr>
        </p:nvSpPr>
        <p:spPr/>
        <p:txBody>
          <a:bodyPr/>
          <a:lstStyle/>
          <a:p>
            <a:fld id="{C37E1DC9-5B39-4C47-BC4B-1DE55D554611}" type="slidenum">
              <a:rPr lang="de-CH" smtClean="0"/>
              <a:t>32</a:t>
            </a:fld>
            <a:endParaRPr lang="de-CH"/>
          </a:p>
        </p:txBody>
      </p:sp>
    </p:spTree>
    <p:extLst>
      <p:ext uri="{BB962C8B-B14F-4D97-AF65-F5344CB8AC3E}">
        <p14:creationId xmlns:p14="http://schemas.microsoft.com/office/powerpoint/2010/main" val="1711944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 221 </a:t>
            </a:r>
            <a:r>
              <a:rPr lang="de-CH" dirty="0">
                <a:sym typeface="Wingdings" panose="05000000000000000000" pitchFamily="2" charset="2"/>
              </a:rPr>
              <a:t> Detailliertere Zeichen für Einfälle </a:t>
            </a:r>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33</a:t>
            </a:fld>
            <a:endParaRPr lang="de-CH"/>
          </a:p>
        </p:txBody>
      </p:sp>
    </p:spTree>
    <p:extLst>
      <p:ext uri="{BB962C8B-B14F-4D97-AF65-F5344CB8AC3E}">
        <p14:creationId xmlns:p14="http://schemas.microsoft.com/office/powerpoint/2010/main" val="187291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Oh </a:t>
            </a:r>
            <a:r>
              <a:rPr lang="de-CH" dirty="0" err="1"/>
              <a:t>yeah</a:t>
            </a:r>
            <a:r>
              <a:rPr lang="de-CH" dirty="0"/>
              <a:t> ne menge </a:t>
            </a:r>
            <a:r>
              <a:rPr lang="de-CH" dirty="0" err="1"/>
              <a:t>stoff</a:t>
            </a:r>
            <a:r>
              <a:rPr lang="de-CH" dirty="0"/>
              <a:t> </a:t>
            </a:r>
          </a:p>
          <a:p>
            <a:r>
              <a:rPr lang="de-CH" dirty="0"/>
              <a:t>Aber im Wesentlichen </a:t>
            </a:r>
          </a:p>
          <a:p>
            <a:pPr marL="228600" indent="-228600">
              <a:buAutoNum type="alphaUcParenR"/>
            </a:pPr>
            <a:r>
              <a:rPr lang="de-CH" dirty="0"/>
              <a:t>Ordenswesen</a:t>
            </a:r>
          </a:p>
          <a:p>
            <a:pPr marL="228600" indent="-228600">
              <a:buAutoNum type="alphaUcParenR"/>
            </a:pPr>
            <a:r>
              <a:rPr lang="de-CH" dirty="0"/>
              <a:t>Der Pol</a:t>
            </a:r>
          </a:p>
          <a:p>
            <a:pPr marL="0" indent="0">
              <a:buNone/>
            </a:pPr>
            <a:r>
              <a:rPr lang="de-CH" dirty="0"/>
              <a:t>Dazwischen zwingend einen Pause! </a:t>
            </a:r>
          </a:p>
          <a:p>
            <a:pPr marL="0" indent="0">
              <a:buNone/>
            </a:pPr>
            <a:r>
              <a:rPr lang="de-CH" dirty="0"/>
              <a:t>C) Der Scheich</a:t>
            </a:r>
          </a:p>
          <a:p>
            <a:pPr marL="0" indent="0">
              <a:buNone/>
            </a:pPr>
            <a:r>
              <a:rPr lang="de-CH" dirty="0"/>
              <a:t>D) Der Novize </a:t>
            </a:r>
          </a:p>
        </p:txBody>
      </p:sp>
      <p:sp>
        <p:nvSpPr>
          <p:cNvPr id="4" name="Foliennummernplatzhalter 3"/>
          <p:cNvSpPr>
            <a:spLocks noGrp="1"/>
          </p:cNvSpPr>
          <p:nvPr>
            <p:ph type="sldNum" sz="quarter" idx="5"/>
          </p:nvPr>
        </p:nvSpPr>
        <p:spPr/>
        <p:txBody>
          <a:bodyPr/>
          <a:lstStyle/>
          <a:p>
            <a:fld id="{C37E1DC9-5B39-4C47-BC4B-1DE55D554611}" type="slidenum">
              <a:rPr lang="de-CH" smtClean="0"/>
              <a:t>3</a:t>
            </a:fld>
            <a:endParaRPr lang="de-CH"/>
          </a:p>
        </p:txBody>
      </p:sp>
    </p:spTree>
    <p:extLst>
      <p:ext uri="{BB962C8B-B14F-4D97-AF65-F5344CB8AC3E}">
        <p14:creationId xmlns:p14="http://schemas.microsoft.com/office/powerpoint/2010/main" val="1145273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227 </a:t>
            </a:r>
          </a:p>
        </p:txBody>
      </p:sp>
      <p:sp>
        <p:nvSpPr>
          <p:cNvPr id="4" name="Foliennummernplatzhalter 3"/>
          <p:cNvSpPr>
            <a:spLocks noGrp="1"/>
          </p:cNvSpPr>
          <p:nvPr>
            <p:ph type="sldNum" sz="quarter" idx="5"/>
          </p:nvPr>
        </p:nvSpPr>
        <p:spPr/>
        <p:txBody>
          <a:bodyPr/>
          <a:lstStyle/>
          <a:p>
            <a:fld id="{C37E1DC9-5B39-4C47-BC4B-1DE55D554611}" type="slidenum">
              <a:rPr lang="de-CH" smtClean="0"/>
              <a:t>34</a:t>
            </a:fld>
            <a:endParaRPr lang="de-CH"/>
          </a:p>
        </p:txBody>
      </p:sp>
    </p:spTree>
    <p:extLst>
      <p:ext uri="{BB962C8B-B14F-4D97-AF65-F5344CB8AC3E}">
        <p14:creationId xmlns:p14="http://schemas.microsoft.com/office/powerpoint/2010/main" val="407715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227/228/229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35</a:t>
            </a:fld>
            <a:endParaRPr lang="de-CH"/>
          </a:p>
        </p:txBody>
      </p:sp>
    </p:spTree>
    <p:extLst>
      <p:ext uri="{BB962C8B-B14F-4D97-AF65-F5344CB8AC3E}">
        <p14:creationId xmlns:p14="http://schemas.microsoft.com/office/powerpoint/2010/main" val="1111690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227/228/229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36</a:t>
            </a:fld>
            <a:endParaRPr lang="de-CH"/>
          </a:p>
        </p:txBody>
      </p:sp>
    </p:spTree>
    <p:extLst>
      <p:ext uri="{BB962C8B-B14F-4D97-AF65-F5344CB8AC3E}">
        <p14:creationId xmlns:p14="http://schemas.microsoft.com/office/powerpoint/2010/main" val="2664352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231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37</a:t>
            </a:fld>
            <a:endParaRPr lang="de-CH"/>
          </a:p>
        </p:txBody>
      </p:sp>
    </p:spTree>
    <p:extLst>
      <p:ext uri="{BB962C8B-B14F-4D97-AF65-F5344CB8AC3E}">
        <p14:creationId xmlns:p14="http://schemas.microsoft.com/office/powerpoint/2010/main" val="2330880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231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38</a:t>
            </a:fld>
            <a:endParaRPr lang="de-CH"/>
          </a:p>
        </p:txBody>
      </p:sp>
    </p:spTree>
    <p:extLst>
      <p:ext uri="{BB962C8B-B14F-4D97-AF65-F5344CB8AC3E}">
        <p14:creationId xmlns:p14="http://schemas.microsoft.com/office/powerpoint/2010/main" val="3111226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237 und 239</a:t>
            </a:r>
          </a:p>
        </p:txBody>
      </p:sp>
      <p:sp>
        <p:nvSpPr>
          <p:cNvPr id="4" name="Foliennummernplatzhalter 3"/>
          <p:cNvSpPr>
            <a:spLocks noGrp="1"/>
          </p:cNvSpPr>
          <p:nvPr>
            <p:ph type="sldNum" sz="quarter" idx="5"/>
          </p:nvPr>
        </p:nvSpPr>
        <p:spPr/>
        <p:txBody>
          <a:bodyPr/>
          <a:lstStyle/>
          <a:p>
            <a:fld id="{C37E1DC9-5B39-4C47-BC4B-1DE55D554611}" type="slidenum">
              <a:rPr lang="de-CH" smtClean="0"/>
              <a:t>39</a:t>
            </a:fld>
            <a:endParaRPr lang="de-CH"/>
          </a:p>
        </p:txBody>
      </p:sp>
    </p:spTree>
    <p:extLst>
      <p:ext uri="{BB962C8B-B14F-4D97-AF65-F5344CB8AC3E}">
        <p14:creationId xmlns:p14="http://schemas.microsoft.com/office/powerpoint/2010/main" val="3711227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244</a:t>
            </a:r>
          </a:p>
        </p:txBody>
      </p:sp>
      <p:sp>
        <p:nvSpPr>
          <p:cNvPr id="4" name="Foliennummernplatzhalter 3"/>
          <p:cNvSpPr>
            <a:spLocks noGrp="1"/>
          </p:cNvSpPr>
          <p:nvPr>
            <p:ph type="sldNum" sz="quarter" idx="5"/>
          </p:nvPr>
        </p:nvSpPr>
        <p:spPr/>
        <p:txBody>
          <a:bodyPr/>
          <a:lstStyle/>
          <a:p>
            <a:fld id="{C37E1DC9-5B39-4C47-BC4B-1DE55D554611}" type="slidenum">
              <a:rPr lang="de-CH" smtClean="0"/>
              <a:t>40</a:t>
            </a:fld>
            <a:endParaRPr lang="de-CH"/>
          </a:p>
        </p:txBody>
      </p:sp>
    </p:spTree>
    <p:extLst>
      <p:ext uri="{BB962C8B-B14F-4D97-AF65-F5344CB8AC3E}">
        <p14:creationId xmlns:p14="http://schemas.microsoft.com/office/powerpoint/2010/main" val="3598472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245/246</a:t>
            </a:r>
          </a:p>
          <a:p>
            <a:endParaRPr lang="de-CH" dirty="0"/>
          </a:p>
          <a:p>
            <a:r>
              <a:rPr lang="de-CH" dirty="0"/>
              <a:t>248 für Beispiele </a:t>
            </a:r>
          </a:p>
        </p:txBody>
      </p:sp>
      <p:sp>
        <p:nvSpPr>
          <p:cNvPr id="4" name="Foliennummernplatzhalter 3"/>
          <p:cNvSpPr>
            <a:spLocks noGrp="1"/>
          </p:cNvSpPr>
          <p:nvPr>
            <p:ph type="sldNum" sz="quarter" idx="5"/>
          </p:nvPr>
        </p:nvSpPr>
        <p:spPr/>
        <p:txBody>
          <a:bodyPr/>
          <a:lstStyle/>
          <a:p>
            <a:fld id="{C37E1DC9-5B39-4C47-BC4B-1DE55D554611}" type="slidenum">
              <a:rPr lang="de-CH" smtClean="0"/>
              <a:t>41</a:t>
            </a:fld>
            <a:endParaRPr lang="de-CH"/>
          </a:p>
        </p:txBody>
      </p:sp>
    </p:spTree>
    <p:extLst>
      <p:ext uri="{BB962C8B-B14F-4D97-AF65-F5344CB8AC3E}">
        <p14:creationId xmlns:p14="http://schemas.microsoft.com/office/powerpoint/2010/main" val="3778330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252 </a:t>
            </a:r>
          </a:p>
        </p:txBody>
      </p:sp>
      <p:sp>
        <p:nvSpPr>
          <p:cNvPr id="4" name="Foliennummernplatzhalter 3"/>
          <p:cNvSpPr>
            <a:spLocks noGrp="1"/>
          </p:cNvSpPr>
          <p:nvPr>
            <p:ph type="sldNum" sz="quarter" idx="5"/>
          </p:nvPr>
        </p:nvSpPr>
        <p:spPr/>
        <p:txBody>
          <a:bodyPr/>
          <a:lstStyle/>
          <a:p>
            <a:fld id="{C37E1DC9-5B39-4C47-BC4B-1DE55D554611}" type="slidenum">
              <a:rPr lang="de-CH" smtClean="0"/>
              <a:t>42</a:t>
            </a:fld>
            <a:endParaRPr lang="de-CH"/>
          </a:p>
        </p:txBody>
      </p:sp>
    </p:spTree>
    <p:extLst>
      <p:ext uri="{BB962C8B-B14F-4D97-AF65-F5344CB8AC3E}">
        <p14:creationId xmlns:p14="http://schemas.microsoft.com/office/powerpoint/2010/main" val="1178769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252 </a:t>
            </a:r>
          </a:p>
        </p:txBody>
      </p:sp>
      <p:sp>
        <p:nvSpPr>
          <p:cNvPr id="4" name="Foliennummernplatzhalter 3"/>
          <p:cNvSpPr>
            <a:spLocks noGrp="1"/>
          </p:cNvSpPr>
          <p:nvPr>
            <p:ph type="sldNum" sz="quarter" idx="5"/>
          </p:nvPr>
        </p:nvSpPr>
        <p:spPr/>
        <p:txBody>
          <a:bodyPr/>
          <a:lstStyle/>
          <a:p>
            <a:fld id="{C37E1DC9-5B39-4C47-BC4B-1DE55D554611}" type="slidenum">
              <a:rPr lang="de-CH" smtClean="0"/>
              <a:t>43</a:t>
            </a:fld>
            <a:endParaRPr lang="de-CH"/>
          </a:p>
        </p:txBody>
      </p:sp>
    </p:spTree>
    <p:extLst>
      <p:ext uri="{BB962C8B-B14F-4D97-AF65-F5344CB8AC3E}">
        <p14:creationId xmlns:p14="http://schemas.microsoft.com/office/powerpoint/2010/main" val="1443556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141 </a:t>
            </a:r>
          </a:p>
          <a:p>
            <a:endParaRPr lang="de-CH" dirty="0"/>
          </a:p>
          <a:p>
            <a:r>
              <a:rPr lang="de-CH" dirty="0"/>
              <a:t>An der Spitze des Ordens steht nach Ali der Pol. Unter ihm die Scheiche und darunter die einfachen Ordensmitglieder/ Novizen. </a:t>
            </a:r>
          </a:p>
          <a:p>
            <a:r>
              <a:rPr lang="de-CH" dirty="0"/>
              <a:t>Scheiche = geistliche Leitung der Derwische vom Pol in Amt eingesetzt </a:t>
            </a:r>
          </a:p>
          <a:p>
            <a:r>
              <a:rPr lang="de-CH" dirty="0"/>
              <a:t>Pol ist durch Willen seines Vorgängers Nachfolger in der höchsten Leitung des Ordens (Vetternwirtschaft?) </a:t>
            </a:r>
          </a:p>
          <a:p>
            <a:endParaRPr lang="de-CH" dirty="0"/>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5</a:t>
            </a:fld>
            <a:endParaRPr lang="de-CH"/>
          </a:p>
        </p:txBody>
      </p:sp>
    </p:spTree>
    <p:extLst>
      <p:ext uri="{BB962C8B-B14F-4D97-AF65-F5344CB8AC3E}">
        <p14:creationId xmlns:p14="http://schemas.microsoft.com/office/powerpoint/2010/main" val="2602185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Interessant: </a:t>
            </a:r>
          </a:p>
          <a:p>
            <a:endParaRPr lang="de-CH" dirty="0"/>
          </a:p>
          <a:p>
            <a:r>
              <a:rPr lang="de-CH" dirty="0" err="1"/>
              <a:t>Sufitour</a:t>
            </a:r>
            <a:r>
              <a:rPr lang="de-CH" dirty="0"/>
              <a:t> in der Türkei: https://tumata.com/de/aktivitaten/sufi-tur/</a:t>
            </a:r>
          </a:p>
          <a:p>
            <a:endParaRPr lang="de-CH" dirty="0"/>
          </a:p>
          <a:p>
            <a:r>
              <a:rPr lang="de-CH"/>
              <a:t>Interessant: https://www.youtube.com/watch?v=N1SPeZNumg0</a:t>
            </a:r>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44</a:t>
            </a:fld>
            <a:endParaRPr lang="de-CH"/>
          </a:p>
        </p:txBody>
      </p:sp>
    </p:spTree>
    <p:extLst>
      <p:ext uri="{BB962C8B-B14F-4D97-AF65-F5344CB8AC3E}">
        <p14:creationId xmlns:p14="http://schemas.microsoft.com/office/powerpoint/2010/main" val="170932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144 </a:t>
            </a:r>
          </a:p>
          <a:p>
            <a:r>
              <a:rPr lang="de-CH" dirty="0"/>
              <a:t>Geheimnishaltung kann auch alltägliches Sein, wie z.B. wann die </a:t>
            </a:r>
            <a:r>
              <a:rPr lang="de-CH" dirty="0" err="1"/>
              <a:t>Derwischsitzung</a:t>
            </a:r>
            <a:r>
              <a:rPr lang="de-CH" dirty="0"/>
              <a:t> ist… </a:t>
            </a:r>
          </a:p>
          <a:p>
            <a:endParaRPr lang="de-CH" dirty="0"/>
          </a:p>
          <a:p>
            <a:r>
              <a:rPr lang="de-CH" dirty="0"/>
              <a:t>Alis Geheimwissen, soll ihm vom Propheten selbst gelehrt worden sei (Fussnote 824) </a:t>
            </a:r>
          </a:p>
          <a:p>
            <a:endParaRPr lang="de-CH" dirty="0"/>
          </a:p>
          <a:p>
            <a:r>
              <a:rPr lang="de-CH" dirty="0"/>
              <a:t>Scheich muss ihm anvertrautes Geheimnis bewahren, weil: </a:t>
            </a:r>
          </a:p>
          <a:p>
            <a:pPr marL="0" indent="0">
              <a:buNone/>
            </a:pPr>
            <a:r>
              <a:rPr lang="de-CH" dirty="0">
                <a:sym typeface="Wingdings" panose="05000000000000000000" pitchFamily="2" charset="2"/>
              </a:rPr>
              <a:t> Angst vor Gottes Strafe bei Missachtung dieser Geheimwahrung vor Unbekannten </a:t>
            </a:r>
          </a:p>
          <a:p>
            <a:pPr marL="0" indent="0">
              <a:buNone/>
            </a:pPr>
            <a:r>
              <a:rPr lang="de-CH" dirty="0">
                <a:sym typeface="Wingdings" panose="05000000000000000000" pitchFamily="2" charset="2"/>
              </a:rPr>
              <a:t> Angst vor öffentlicher Verketzerung/ Missbrauch</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6</a:t>
            </a:fld>
            <a:endParaRPr lang="de-CH"/>
          </a:p>
        </p:txBody>
      </p:sp>
    </p:spTree>
    <p:extLst>
      <p:ext uri="{BB962C8B-B14F-4D97-AF65-F5344CB8AC3E}">
        <p14:creationId xmlns:p14="http://schemas.microsoft.com/office/powerpoint/2010/main" val="359585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148 </a:t>
            </a:r>
          </a:p>
        </p:txBody>
      </p:sp>
      <p:sp>
        <p:nvSpPr>
          <p:cNvPr id="4" name="Foliennummernplatzhalter 3"/>
          <p:cNvSpPr>
            <a:spLocks noGrp="1"/>
          </p:cNvSpPr>
          <p:nvPr>
            <p:ph type="sldNum" sz="quarter" idx="5"/>
          </p:nvPr>
        </p:nvSpPr>
        <p:spPr/>
        <p:txBody>
          <a:bodyPr/>
          <a:lstStyle/>
          <a:p>
            <a:fld id="{C37E1DC9-5B39-4C47-BC4B-1DE55D554611}" type="slidenum">
              <a:rPr lang="de-CH" smtClean="0"/>
              <a:t>8</a:t>
            </a:fld>
            <a:endParaRPr lang="de-CH"/>
          </a:p>
        </p:txBody>
      </p:sp>
    </p:spTree>
    <p:extLst>
      <p:ext uri="{BB962C8B-B14F-4D97-AF65-F5344CB8AC3E}">
        <p14:creationId xmlns:p14="http://schemas.microsoft.com/office/powerpoint/2010/main" val="146562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151 – 156</a:t>
            </a:r>
          </a:p>
          <a:p>
            <a:endParaRPr lang="de-CH" dirty="0"/>
          </a:p>
          <a:p>
            <a:r>
              <a:rPr lang="de-CH" dirty="0"/>
              <a:t>Manche meinen gar, dass der Orden ganz ruiniert sei, wie z.B. nach dem Tode von </a:t>
            </a:r>
            <a:r>
              <a:rPr lang="de-CH" dirty="0" err="1"/>
              <a:t>Bahar’alisah</a:t>
            </a:r>
            <a:r>
              <a:rPr lang="de-CH" dirty="0"/>
              <a:t> (gest. 1937) sei der </a:t>
            </a:r>
            <a:r>
              <a:rPr lang="de-CH" dirty="0" err="1"/>
              <a:t>Haksar</a:t>
            </a:r>
            <a:r>
              <a:rPr lang="de-CH" dirty="0"/>
              <a:t>-Orden dahin </a:t>
            </a:r>
          </a:p>
          <a:p>
            <a:endParaRPr lang="de-CH" dirty="0"/>
          </a:p>
          <a:p>
            <a:r>
              <a:rPr lang="de-CH" dirty="0"/>
              <a:t>Als aktuell gut befinden nur die </a:t>
            </a:r>
            <a:r>
              <a:rPr lang="de-CH" dirty="0" err="1"/>
              <a:t>Dahabiya</a:t>
            </a:r>
            <a:r>
              <a:rPr lang="de-CH" dirty="0"/>
              <a:t> des Wahid </a:t>
            </a:r>
            <a:r>
              <a:rPr lang="de-CH" dirty="0" err="1"/>
              <a:t>ul-awliya</a:t>
            </a:r>
            <a:r>
              <a:rPr lang="de-CH" dirty="0"/>
              <a:t> Ordens ihre Situation/ Zeit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Derwische selbst über das Sufitum: Früher war alles besser! </a:t>
            </a:r>
            <a:r>
              <a:rPr lang="de-CH" b="1" dirty="0">
                <a:sym typeface="Wingdings" panose="05000000000000000000" pitchFamily="2" charset="2"/>
              </a:rPr>
              <a:t> </a:t>
            </a:r>
            <a:endParaRPr lang="de-CH" b="1" dirty="0"/>
          </a:p>
          <a:p>
            <a:endParaRPr lang="de-CH" dirty="0"/>
          </a:p>
          <a:p>
            <a:br>
              <a:rPr lang="de-CH" dirty="0"/>
            </a:br>
            <a:r>
              <a:rPr lang="de-CH" dirty="0"/>
              <a:t>Paradox: Einige </a:t>
            </a:r>
            <a:r>
              <a:rPr lang="de-CH" dirty="0" err="1"/>
              <a:t>Mulla’s</a:t>
            </a:r>
            <a:r>
              <a:rPr lang="de-CH" dirty="0"/>
              <a:t> sind selbst Derwische, die meisten betrachte sie aber als Rivalen oder Feinde? </a:t>
            </a:r>
          </a:p>
          <a:p>
            <a:endParaRPr lang="de-CH" dirty="0"/>
          </a:p>
          <a:p>
            <a:r>
              <a:rPr lang="de-CH" dirty="0"/>
              <a:t>Mullas sind Rechtsgelehrte im Islam (</a:t>
            </a:r>
            <a:r>
              <a:rPr lang="de-CH" dirty="0" err="1"/>
              <a:t>Sunnis</a:t>
            </a:r>
            <a:r>
              <a:rPr lang="de-CH" dirty="0"/>
              <a:t>, also machen Gesetze)</a:t>
            </a:r>
          </a:p>
          <a:p>
            <a:r>
              <a:rPr lang="de-CH" dirty="0" err="1"/>
              <a:t>Mulla’s</a:t>
            </a:r>
            <a:r>
              <a:rPr lang="de-CH" dirty="0"/>
              <a:t> sind da, um Religion zu lehren, </a:t>
            </a:r>
          </a:p>
          <a:p>
            <a:r>
              <a:rPr lang="de-CH" dirty="0">
                <a:sym typeface="Wingdings" panose="05000000000000000000" pitchFamily="2" charset="2"/>
              </a:rPr>
              <a:t> </a:t>
            </a:r>
            <a:r>
              <a:rPr lang="de-CH" dirty="0"/>
              <a:t>die Derwische um sie vorzuleben (jenen gehört das Wissen, diesen das Handeln) </a:t>
            </a:r>
          </a:p>
          <a:p>
            <a:endParaRPr lang="de-CH" dirty="0"/>
          </a:p>
        </p:txBody>
      </p:sp>
      <p:sp>
        <p:nvSpPr>
          <p:cNvPr id="4" name="Foliennummernplatzhalter 3"/>
          <p:cNvSpPr>
            <a:spLocks noGrp="1"/>
          </p:cNvSpPr>
          <p:nvPr>
            <p:ph type="sldNum" sz="quarter" idx="5"/>
          </p:nvPr>
        </p:nvSpPr>
        <p:spPr/>
        <p:txBody>
          <a:bodyPr/>
          <a:lstStyle/>
          <a:p>
            <a:fld id="{C37E1DC9-5B39-4C47-BC4B-1DE55D554611}" type="slidenum">
              <a:rPr lang="de-CH" smtClean="0"/>
              <a:t>10</a:t>
            </a:fld>
            <a:endParaRPr lang="de-CH"/>
          </a:p>
        </p:txBody>
      </p:sp>
    </p:spTree>
    <p:extLst>
      <p:ext uri="{BB962C8B-B14F-4D97-AF65-F5344CB8AC3E}">
        <p14:creationId xmlns:p14="http://schemas.microsoft.com/office/powerpoint/2010/main" val="169290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Gehirnwäsche? Geht es nicht </a:t>
            </a:r>
            <a:r>
              <a:rPr lang="de-CH" dirty="0" err="1"/>
              <a:t>zuweit</a:t>
            </a:r>
            <a:r>
              <a:rPr lang="de-CH" dirty="0"/>
              <a:t>, dass die Menschen die Gesetze missachten sollen, welche in dem Land gegeben sind in welchem sie leben? </a:t>
            </a:r>
          </a:p>
        </p:txBody>
      </p:sp>
      <p:sp>
        <p:nvSpPr>
          <p:cNvPr id="4" name="Foliennummernplatzhalter 3"/>
          <p:cNvSpPr>
            <a:spLocks noGrp="1"/>
          </p:cNvSpPr>
          <p:nvPr>
            <p:ph type="sldNum" sz="quarter" idx="5"/>
          </p:nvPr>
        </p:nvSpPr>
        <p:spPr/>
        <p:txBody>
          <a:bodyPr/>
          <a:lstStyle/>
          <a:p>
            <a:fld id="{C37E1DC9-5B39-4C47-BC4B-1DE55D554611}" type="slidenum">
              <a:rPr lang="de-CH" smtClean="0"/>
              <a:t>11</a:t>
            </a:fld>
            <a:endParaRPr lang="de-CH"/>
          </a:p>
        </p:txBody>
      </p:sp>
    </p:spTree>
    <p:extLst>
      <p:ext uri="{BB962C8B-B14F-4D97-AF65-F5344CB8AC3E}">
        <p14:creationId xmlns:p14="http://schemas.microsoft.com/office/powerpoint/2010/main" val="1382248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 158 </a:t>
            </a:r>
          </a:p>
        </p:txBody>
      </p:sp>
      <p:sp>
        <p:nvSpPr>
          <p:cNvPr id="4" name="Foliennummernplatzhalter 3"/>
          <p:cNvSpPr>
            <a:spLocks noGrp="1"/>
          </p:cNvSpPr>
          <p:nvPr>
            <p:ph type="sldNum" sz="quarter" idx="5"/>
          </p:nvPr>
        </p:nvSpPr>
        <p:spPr/>
        <p:txBody>
          <a:bodyPr/>
          <a:lstStyle/>
          <a:p>
            <a:fld id="{C37E1DC9-5B39-4C47-BC4B-1DE55D554611}" type="slidenum">
              <a:rPr lang="de-CH" smtClean="0"/>
              <a:t>12</a:t>
            </a:fld>
            <a:endParaRPr lang="de-CH"/>
          </a:p>
        </p:txBody>
      </p:sp>
    </p:spTree>
    <p:extLst>
      <p:ext uri="{BB962C8B-B14F-4D97-AF65-F5344CB8AC3E}">
        <p14:creationId xmlns:p14="http://schemas.microsoft.com/office/powerpoint/2010/main" val="217144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46393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10053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42240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12/8/2020</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82256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39049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76176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4250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055676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6647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70766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12/8/2020</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06739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12/8/2020</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spTree>
    <p:extLst>
      <p:ext uri="{BB962C8B-B14F-4D97-AF65-F5344CB8AC3E}">
        <p14:creationId xmlns:p14="http://schemas.microsoft.com/office/powerpoint/2010/main" val="36306590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5JA8SI-rZdw"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AC0CD3-7A02-4E3F-B1E1-46BEA04C3ADF}"/>
              </a:ext>
            </a:extLst>
          </p:cNvPr>
          <p:cNvSpPr>
            <a:spLocks noGrp="1"/>
          </p:cNvSpPr>
          <p:nvPr>
            <p:ph type="ctrTitle"/>
          </p:nvPr>
        </p:nvSpPr>
        <p:spPr>
          <a:xfrm>
            <a:off x="5146159" y="685800"/>
            <a:ext cx="6238688" cy="1382233"/>
          </a:xfrm>
        </p:spPr>
        <p:txBody>
          <a:bodyPr vert="horz" lIns="91440" tIns="45720" rIns="91440" bIns="45720" rtlCol="0" anchor="ctr">
            <a:normAutofit/>
          </a:bodyPr>
          <a:lstStyle/>
          <a:p>
            <a:pPr algn="l"/>
            <a:r>
              <a:rPr lang="en-US" sz="4400" b="1" i="0" dirty="0"/>
              <a:t>Die (</a:t>
            </a:r>
            <a:r>
              <a:rPr lang="de-CH" sz="4400" b="1" i="0" dirty="0"/>
              <a:t>schiitischen</a:t>
            </a:r>
            <a:r>
              <a:rPr lang="en-US" sz="4400" b="1" i="0" dirty="0"/>
              <a:t>) </a:t>
            </a:r>
            <a:r>
              <a:rPr lang="de-CH" sz="4400" b="1" i="0" dirty="0"/>
              <a:t>Ordensstrukturen</a:t>
            </a:r>
            <a:r>
              <a:rPr lang="en-US" sz="4400" b="1" i="0" dirty="0"/>
              <a:t> </a:t>
            </a:r>
          </a:p>
        </p:txBody>
      </p:sp>
      <p:pic>
        <p:nvPicPr>
          <p:cNvPr id="4" name="Picture 3">
            <a:extLst>
              <a:ext uri="{FF2B5EF4-FFF2-40B4-BE49-F238E27FC236}">
                <a16:creationId xmlns:a16="http://schemas.microsoft.com/office/drawing/2014/main" id="{4A4F5844-2613-4E12-A9C5-BE25CA4929AC}"/>
              </a:ext>
            </a:extLst>
          </p:cNvPr>
          <p:cNvPicPr>
            <a:picLocks noChangeAspect="1"/>
          </p:cNvPicPr>
          <p:nvPr/>
        </p:nvPicPr>
        <p:blipFill rotWithShape="1">
          <a:blip r:embed="rId3"/>
          <a:srcRect l="17375" r="10380" b="1"/>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Untertitel 2">
            <a:extLst>
              <a:ext uri="{FF2B5EF4-FFF2-40B4-BE49-F238E27FC236}">
                <a16:creationId xmlns:a16="http://schemas.microsoft.com/office/drawing/2014/main" id="{72A241E5-2CE7-4280-916F-A081228EE73B}"/>
              </a:ext>
            </a:extLst>
          </p:cNvPr>
          <p:cNvSpPr>
            <a:spLocks noGrp="1"/>
          </p:cNvSpPr>
          <p:nvPr>
            <p:ph type="subTitle" idx="1"/>
          </p:nvPr>
        </p:nvSpPr>
        <p:spPr>
          <a:xfrm>
            <a:off x="5146158" y="2301948"/>
            <a:ext cx="6238687" cy="4416463"/>
          </a:xfrm>
        </p:spPr>
        <p:txBody>
          <a:bodyPr vert="horz" lIns="91440" tIns="45720" rIns="91440" bIns="45720" rtlCol="0">
            <a:normAutofit/>
          </a:bodyPr>
          <a:lstStyle/>
          <a:p>
            <a:pPr algn="l">
              <a:lnSpc>
                <a:spcPct val="100000"/>
              </a:lnSpc>
            </a:pPr>
            <a:r>
              <a:rPr lang="de-CH" dirty="0"/>
              <a:t>Universität Fribourg – SZIG </a:t>
            </a:r>
          </a:p>
          <a:p>
            <a:pPr algn="l">
              <a:lnSpc>
                <a:spcPct val="100000"/>
              </a:lnSpc>
            </a:pPr>
            <a:r>
              <a:rPr lang="de-CH" dirty="0"/>
              <a:t>Seminar [HS 20]</a:t>
            </a:r>
          </a:p>
          <a:p>
            <a:pPr algn="l">
              <a:lnSpc>
                <a:spcPct val="100000"/>
              </a:lnSpc>
            </a:pPr>
            <a:endParaRPr lang="de-CH" dirty="0"/>
          </a:p>
          <a:p>
            <a:pPr algn="l">
              <a:lnSpc>
                <a:spcPct val="100000"/>
              </a:lnSpc>
            </a:pPr>
            <a:r>
              <a:rPr lang="de-CH" b="0" i="1" dirty="0"/>
              <a:t>„Über Tugenden des Charakters und die Vervollkommnung des Menschen: Protagonisten, Konzepte und Ordensgeschichte islamischer Mystik und Ethik“</a:t>
            </a:r>
          </a:p>
          <a:p>
            <a:pPr algn="l">
              <a:lnSpc>
                <a:spcPct val="100000"/>
              </a:lnSpc>
            </a:pPr>
            <a:endParaRPr lang="de-CH" b="0" i="1" dirty="0"/>
          </a:p>
          <a:p>
            <a:pPr algn="l">
              <a:lnSpc>
                <a:spcPct val="100000"/>
              </a:lnSpc>
            </a:pPr>
            <a:r>
              <a:rPr lang="de-CH" b="1" dirty="0"/>
              <a:t>Verantwortlich: Herr Prof. Dr. Amir Dziri </a:t>
            </a:r>
          </a:p>
          <a:p>
            <a:pPr algn="l">
              <a:lnSpc>
                <a:spcPct val="100000"/>
              </a:lnSpc>
            </a:pPr>
            <a:r>
              <a:rPr lang="de-CH" b="1" dirty="0"/>
              <a:t>08.12.20</a:t>
            </a:r>
          </a:p>
          <a:p>
            <a:pPr algn="l">
              <a:lnSpc>
                <a:spcPct val="100000"/>
              </a:lnSpc>
            </a:pPr>
            <a:r>
              <a:rPr lang="de-CH" b="1" dirty="0"/>
              <a:t>Tugba Kara</a:t>
            </a:r>
          </a:p>
        </p:txBody>
      </p:sp>
      <p:cxnSp>
        <p:nvCxnSpPr>
          <p:cNvPr id="25" name="Straight Connector 24">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26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BD94359-F33E-4688-B61F-B5DA923C2303}"/>
              </a:ext>
            </a:extLst>
          </p:cNvPr>
          <p:cNvSpPr>
            <a:spLocks noGrp="1"/>
          </p:cNvSpPr>
          <p:nvPr>
            <p:ph type="title"/>
          </p:nvPr>
        </p:nvSpPr>
        <p:spPr>
          <a:xfrm>
            <a:off x="1077260" y="266700"/>
            <a:ext cx="6008914" cy="1683487"/>
          </a:xfrm>
        </p:spPr>
        <p:txBody>
          <a:bodyPr>
            <a:normAutofit/>
          </a:bodyPr>
          <a:lstStyle/>
          <a:p>
            <a:r>
              <a:rPr lang="de-CH" sz="3200" b="1" i="0" dirty="0">
                <a:latin typeface="+mn-lt"/>
              </a:rPr>
              <a:t>A: Das Ordenswesen </a:t>
            </a:r>
            <a:br>
              <a:rPr lang="de-CH" sz="3200" b="1" i="0" dirty="0">
                <a:latin typeface="+mn-lt"/>
              </a:rPr>
            </a:br>
            <a:r>
              <a:rPr lang="de-CH" sz="3200" b="1" i="0" dirty="0">
                <a:latin typeface="+mn-lt"/>
              </a:rPr>
              <a:t>5) Kritik und Selbstkritik </a:t>
            </a:r>
          </a:p>
        </p:txBody>
      </p:sp>
      <p:sp>
        <p:nvSpPr>
          <p:cNvPr id="3" name="Inhaltsplatzhalter 2">
            <a:extLst>
              <a:ext uri="{FF2B5EF4-FFF2-40B4-BE49-F238E27FC236}">
                <a16:creationId xmlns:a16="http://schemas.microsoft.com/office/drawing/2014/main" id="{5862C95A-917A-4B09-9919-8E7CB5EC8D86}"/>
              </a:ext>
            </a:extLst>
          </p:cNvPr>
          <p:cNvSpPr>
            <a:spLocks noGrp="1"/>
          </p:cNvSpPr>
          <p:nvPr>
            <p:ph idx="1"/>
          </p:nvPr>
        </p:nvSpPr>
        <p:spPr>
          <a:xfrm>
            <a:off x="1077259" y="1798862"/>
            <a:ext cx="6560669" cy="4876856"/>
          </a:xfrm>
        </p:spPr>
        <p:txBody>
          <a:bodyPr>
            <a:normAutofit/>
          </a:bodyPr>
          <a:lstStyle/>
          <a:p>
            <a:pPr>
              <a:lnSpc>
                <a:spcPct val="90000"/>
              </a:lnSpc>
            </a:pPr>
            <a:r>
              <a:rPr lang="de-CH" sz="2000" dirty="0"/>
              <a:t>(Sehr) </a:t>
            </a:r>
            <a:r>
              <a:rPr lang="de-CH" sz="2000" b="1" dirty="0"/>
              <a:t>viele GegnerInnen </a:t>
            </a:r>
            <a:r>
              <a:rPr lang="de-CH" sz="2000" dirty="0"/>
              <a:t>ausserhalb der Orden weltweit! </a:t>
            </a:r>
          </a:p>
          <a:p>
            <a:pPr>
              <a:lnSpc>
                <a:spcPct val="90000"/>
              </a:lnSpc>
            </a:pPr>
            <a:r>
              <a:rPr lang="de-CH" sz="2000" dirty="0"/>
              <a:t>Bezeichnung des </a:t>
            </a:r>
            <a:r>
              <a:rPr lang="de-CH" sz="2000" b="1" dirty="0" err="1"/>
              <a:t>Derwischtums</a:t>
            </a:r>
            <a:r>
              <a:rPr lang="de-CH" sz="2000" b="1" dirty="0"/>
              <a:t> als Blödsinn </a:t>
            </a:r>
            <a:r>
              <a:rPr lang="de-CH" sz="2000" dirty="0"/>
              <a:t>(</a:t>
            </a:r>
            <a:r>
              <a:rPr lang="de-CH" sz="2000" dirty="0" err="1"/>
              <a:t>muzahrafat</a:t>
            </a:r>
            <a:r>
              <a:rPr lang="de-CH" sz="2000" dirty="0"/>
              <a:t>) </a:t>
            </a:r>
          </a:p>
          <a:p>
            <a:pPr>
              <a:lnSpc>
                <a:spcPct val="90000"/>
              </a:lnSpc>
            </a:pPr>
            <a:r>
              <a:rPr lang="de-CH" sz="2000" b="1" dirty="0" err="1"/>
              <a:t>Mulla’s</a:t>
            </a:r>
            <a:r>
              <a:rPr lang="de-CH" sz="2000" b="1" dirty="0"/>
              <a:t> betrachten Derwische als Feinde </a:t>
            </a:r>
            <a:r>
              <a:rPr lang="de-CH" sz="2000" dirty="0"/>
              <a:t>der wahren Religion, welche sie in Wort und Schrift bekämpfen. </a:t>
            </a:r>
            <a:r>
              <a:rPr lang="de-CH" sz="2000" b="1" dirty="0"/>
              <a:t>(Die Meisten) über Derwische: </a:t>
            </a:r>
          </a:p>
          <a:p>
            <a:pPr>
              <a:lnSpc>
                <a:spcPct val="90000"/>
              </a:lnSpc>
              <a:buFontTx/>
              <a:buChar char="-"/>
            </a:pPr>
            <a:r>
              <a:rPr lang="de-CH" sz="2000" dirty="0"/>
              <a:t>Verächter der Wissenschaft und des Fortschritts, Diebe, Betrüger, unverbesserliche Faulenzer und Schmutzfinke – ausserdem sollen Sufis (neben den Engländern #Kolonialkräfte die Hauptschuld für die Rückständigkeit des Landes herhalten (meint Iran oder andere persische Gebiete)</a:t>
            </a:r>
          </a:p>
          <a:p>
            <a:pPr>
              <a:lnSpc>
                <a:spcPct val="90000"/>
              </a:lnSpc>
            </a:pPr>
            <a:r>
              <a:rPr lang="de-CH" sz="2000" dirty="0"/>
              <a:t>Problem? </a:t>
            </a:r>
            <a:r>
              <a:rPr lang="de-CH" sz="2000" b="1" dirty="0"/>
              <a:t>Der Mystische Weg steht über dem Gesetz. </a:t>
            </a:r>
            <a:r>
              <a:rPr lang="de-CH" sz="2000" dirty="0"/>
              <a:t>Oder «Gesetz </a:t>
            </a:r>
            <a:r>
              <a:rPr lang="de-CH" sz="2000" dirty="0" err="1"/>
              <a:t>vs</a:t>
            </a:r>
            <a:r>
              <a:rPr lang="de-CH" sz="2000" dirty="0"/>
              <a:t> Weg» </a:t>
            </a:r>
            <a:r>
              <a:rPr lang="de-CH" sz="2000" dirty="0">
                <a:sym typeface="Wingdings" panose="05000000000000000000" pitchFamily="2" charset="2"/>
              </a:rPr>
              <a:t> der Derwisch muss immer dem Scheich gehorchen, weil eben der mystische Weg höher ist als das Gesetz, oder anders gesagt: </a:t>
            </a:r>
            <a:r>
              <a:rPr lang="de-CH" sz="2000" b="1" dirty="0">
                <a:sym typeface="Wingdings" panose="05000000000000000000" pitchFamily="2" charset="2"/>
              </a:rPr>
              <a:t>Scheich über Mulla (also auch über Gesetze der Scharia usw.) </a:t>
            </a:r>
            <a:endParaRPr lang="de-CH" sz="2000" b="1" dirty="0"/>
          </a:p>
          <a:p>
            <a:pPr>
              <a:lnSpc>
                <a:spcPct val="90000"/>
              </a:lnSpc>
            </a:pPr>
            <a:endParaRPr lang="de-CH" sz="1700" dirty="0"/>
          </a:p>
        </p:txBody>
      </p:sp>
      <p:cxnSp>
        <p:nvCxnSpPr>
          <p:cNvPr id="16" name="Straight Connector 10">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2">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2A46B170-C63D-44DF-97C2-7FED58467623}"/>
              </a:ext>
            </a:extLst>
          </p:cNvPr>
          <p:cNvPicPr>
            <a:picLocks noChangeAspect="1"/>
          </p:cNvPicPr>
          <p:nvPr/>
        </p:nvPicPr>
        <p:blipFill rotWithShape="1">
          <a:blip r:embed="rId3"/>
          <a:srcRect l="11346" r="11587"/>
          <a:stretch/>
        </p:blipFill>
        <p:spPr>
          <a:xfrm>
            <a:off x="7963785" y="10"/>
            <a:ext cx="4228215" cy="6857990"/>
          </a:xfrm>
          <a:prstGeom prst="rect">
            <a:avLst/>
          </a:prstGeom>
        </p:spPr>
      </p:pic>
    </p:spTree>
    <p:extLst>
      <p:ext uri="{BB962C8B-B14F-4D97-AF65-F5344CB8AC3E}">
        <p14:creationId xmlns:p14="http://schemas.microsoft.com/office/powerpoint/2010/main" val="343265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12">
            <a:extLst>
              <a:ext uri="{FF2B5EF4-FFF2-40B4-BE49-F238E27FC236}">
                <a16:creationId xmlns:a16="http://schemas.microsoft.com/office/drawing/2014/main" id="{60173A01-F891-430E-B39E-483E711B2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4">
            <a:extLst>
              <a:ext uri="{FF2B5EF4-FFF2-40B4-BE49-F238E27FC236}">
                <a16:creationId xmlns:a16="http://schemas.microsoft.com/office/drawing/2014/main" id="{1E0363E9-7CD0-497E-88D7-9401364903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6">
            <a:extLst>
              <a:ext uri="{FF2B5EF4-FFF2-40B4-BE49-F238E27FC236}">
                <a16:creationId xmlns:a16="http://schemas.microsoft.com/office/drawing/2014/main" id="{ECCD4B14-FFCC-4CE5-BC9D-DF47AA1AD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8">
            <a:extLst>
              <a:ext uri="{FF2B5EF4-FFF2-40B4-BE49-F238E27FC236}">
                <a16:creationId xmlns:a16="http://schemas.microsoft.com/office/drawing/2014/main" id="{15DED734-54E5-48ED-AEE6-165F24827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9B05869-5FC9-40E5-AFCB-B72D87B78377}"/>
              </a:ext>
            </a:extLst>
          </p:cNvPr>
          <p:cNvSpPr>
            <a:spLocks noGrp="1"/>
          </p:cNvSpPr>
          <p:nvPr>
            <p:ph type="title"/>
          </p:nvPr>
        </p:nvSpPr>
        <p:spPr>
          <a:xfrm>
            <a:off x="1129553" y="584791"/>
            <a:ext cx="10064376" cy="1086847"/>
          </a:xfrm>
        </p:spPr>
        <p:txBody>
          <a:bodyPr>
            <a:normAutofit/>
          </a:bodyPr>
          <a:lstStyle/>
          <a:p>
            <a:r>
              <a:rPr lang="de-CH" sz="3400" b="1" i="0" dirty="0">
                <a:latin typeface="+mn-lt"/>
              </a:rPr>
              <a:t>A: Das Ordenswesen</a:t>
            </a:r>
            <a:br>
              <a:rPr lang="de-CH" sz="3400" b="1" dirty="0">
                <a:latin typeface="+mn-lt"/>
                <a:sym typeface="Wingdings" panose="05000000000000000000" pitchFamily="2" charset="2"/>
              </a:rPr>
            </a:br>
            <a:r>
              <a:rPr lang="de-CH" sz="3400" b="1" i="0" dirty="0">
                <a:latin typeface="+mn-lt"/>
                <a:sym typeface="Wingdings" panose="05000000000000000000" pitchFamily="2" charset="2"/>
              </a:rPr>
              <a:t>#Scheich über Mulla </a:t>
            </a:r>
            <a:r>
              <a:rPr lang="de-CH" sz="3400" b="1" i="0" dirty="0">
                <a:latin typeface="+mn-lt"/>
              </a:rPr>
              <a:t> </a:t>
            </a:r>
          </a:p>
        </p:txBody>
      </p:sp>
      <p:cxnSp>
        <p:nvCxnSpPr>
          <p:cNvPr id="29" name="Straight Connector 20">
            <a:extLst>
              <a:ext uri="{FF2B5EF4-FFF2-40B4-BE49-F238E27FC236}">
                <a16:creationId xmlns:a16="http://schemas.microsoft.com/office/drawing/2014/main" id="{34222167-616B-448F-A79B-219A4FD3D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767540AB-9A1A-4117-A15A-C6AD4C649F3D}"/>
              </a:ext>
            </a:extLst>
          </p:cNvPr>
          <p:cNvSpPr>
            <a:spLocks noGrp="1"/>
          </p:cNvSpPr>
          <p:nvPr>
            <p:ph idx="1"/>
          </p:nvPr>
        </p:nvSpPr>
        <p:spPr>
          <a:xfrm>
            <a:off x="1084761" y="1825492"/>
            <a:ext cx="6168381" cy="4772532"/>
          </a:xfrm>
        </p:spPr>
        <p:txBody>
          <a:bodyPr anchor="ctr">
            <a:normAutofit/>
          </a:bodyPr>
          <a:lstStyle/>
          <a:p>
            <a:pPr>
              <a:lnSpc>
                <a:spcPct val="90000"/>
              </a:lnSpc>
            </a:pPr>
            <a:r>
              <a:rPr lang="de-CH" sz="2000" b="1" dirty="0"/>
              <a:t>Ein </a:t>
            </a:r>
            <a:r>
              <a:rPr lang="de-CH" sz="2000" b="1" dirty="0" err="1"/>
              <a:t>ni’matullahiScheich</a:t>
            </a:r>
            <a:r>
              <a:rPr lang="de-CH" sz="2000" b="1" dirty="0"/>
              <a:t> zum Thema «Gesetz» (Scharia): </a:t>
            </a:r>
          </a:p>
          <a:p>
            <a:pPr marL="0" indent="0">
              <a:lnSpc>
                <a:spcPct val="90000"/>
              </a:lnSpc>
              <a:buNone/>
            </a:pPr>
            <a:endParaRPr lang="de-CH" sz="1900" dirty="0"/>
          </a:p>
          <a:p>
            <a:pPr marL="0" indent="0">
              <a:lnSpc>
                <a:spcPct val="90000"/>
              </a:lnSpc>
              <a:buNone/>
            </a:pPr>
            <a:r>
              <a:rPr lang="de-CH" sz="2000" dirty="0"/>
              <a:t>«Der </a:t>
            </a:r>
            <a:r>
              <a:rPr lang="de-CH" sz="2000" dirty="0" err="1"/>
              <a:t>Ahnud</a:t>
            </a:r>
            <a:r>
              <a:rPr lang="de-CH" sz="2000" dirty="0"/>
              <a:t> beschäftigt sich mit dem Gesetz, das Leben nach dem Gesetz aber beruft auf blosser Nachahmung. Wenn der Novize sein Haupt übergeben hat, hat er damit auch das </a:t>
            </a:r>
            <a:r>
              <a:rPr lang="de-CH" sz="2000" dirty="0" err="1"/>
              <a:t>Nachahmertum</a:t>
            </a:r>
            <a:r>
              <a:rPr lang="de-CH" sz="2000" dirty="0"/>
              <a:t> des Gesetzes aufgegeben und deshalb gehorcht er von da an nur noch dem Scheich. </a:t>
            </a:r>
            <a:r>
              <a:rPr lang="de-CH" sz="2000" b="1" dirty="0"/>
              <a:t>Er beachtet zwar die Gesetzesvorschriften noch weiter, aber nur, um das Äussere zu wahren. Auch der Scheich gleicht sich hierin den Menschen an, obwohl er der Werke des Gesetzes nicht bedarf (Unterordnung von bestehenden Gesetzen, um Schein zu bewahren), denn wenn er das Gesetz vernachlässigen würde, könnte es dem unreifen Novizen schaden.» </a:t>
            </a:r>
          </a:p>
        </p:txBody>
      </p:sp>
      <p:pic>
        <p:nvPicPr>
          <p:cNvPr id="4" name="Grafik 3">
            <a:extLst>
              <a:ext uri="{FF2B5EF4-FFF2-40B4-BE49-F238E27FC236}">
                <a16:creationId xmlns:a16="http://schemas.microsoft.com/office/drawing/2014/main" id="{55168B1E-2EBB-4B86-9DEB-11D9C79775C3}"/>
              </a:ext>
            </a:extLst>
          </p:cNvPr>
          <p:cNvPicPr>
            <a:picLocks noChangeAspect="1"/>
          </p:cNvPicPr>
          <p:nvPr/>
        </p:nvPicPr>
        <p:blipFill>
          <a:blip r:embed="rId3"/>
          <a:stretch>
            <a:fillRect/>
          </a:stretch>
        </p:blipFill>
        <p:spPr>
          <a:xfrm>
            <a:off x="7521974" y="3060565"/>
            <a:ext cx="4136627" cy="2661996"/>
          </a:xfrm>
          <a:prstGeom prst="rect">
            <a:avLst/>
          </a:prstGeom>
        </p:spPr>
      </p:pic>
    </p:spTree>
    <p:extLst>
      <p:ext uri="{BB962C8B-B14F-4D97-AF65-F5344CB8AC3E}">
        <p14:creationId xmlns:p14="http://schemas.microsoft.com/office/powerpoint/2010/main" val="2834555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D3ADD1C9-060C-48AF-860F-D6C4B76D5ED3}"/>
              </a:ext>
            </a:extLst>
          </p:cNvPr>
          <p:cNvSpPr>
            <a:spLocks noGrp="1"/>
          </p:cNvSpPr>
          <p:nvPr>
            <p:ph type="ctrTitle"/>
          </p:nvPr>
        </p:nvSpPr>
        <p:spPr>
          <a:xfrm>
            <a:off x="2194560" y="1239079"/>
            <a:ext cx="7802880" cy="1259620"/>
          </a:xfrm>
        </p:spPr>
        <p:txBody>
          <a:bodyPr>
            <a:normAutofit/>
          </a:bodyPr>
          <a:lstStyle/>
          <a:p>
            <a:r>
              <a:rPr lang="de-CH" b="1" i="0" dirty="0"/>
              <a:t>B: Der Pol </a:t>
            </a:r>
            <a:endParaRPr lang="de-CH" i="0" dirty="0"/>
          </a:p>
        </p:txBody>
      </p:sp>
      <p:sp>
        <p:nvSpPr>
          <p:cNvPr id="5" name="Untertitel 4">
            <a:extLst>
              <a:ext uri="{FF2B5EF4-FFF2-40B4-BE49-F238E27FC236}">
                <a16:creationId xmlns:a16="http://schemas.microsoft.com/office/drawing/2014/main" id="{1D834FB8-134A-40E3-B7B9-A85C93B5DE3C}"/>
              </a:ext>
            </a:extLst>
          </p:cNvPr>
          <p:cNvSpPr>
            <a:spLocks noGrp="1"/>
          </p:cNvSpPr>
          <p:nvPr>
            <p:ph type="subTitle" idx="1"/>
          </p:nvPr>
        </p:nvSpPr>
        <p:spPr>
          <a:xfrm>
            <a:off x="3017520" y="2605741"/>
            <a:ext cx="6156961" cy="3271598"/>
          </a:xfrm>
        </p:spPr>
        <p:txBody>
          <a:bodyPr anchor="ctr">
            <a:normAutofit/>
          </a:bodyPr>
          <a:lstStyle/>
          <a:p>
            <a:pPr marL="0" indent="0">
              <a:lnSpc>
                <a:spcPct val="110000"/>
              </a:lnSpc>
              <a:buNone/>
            </a:pPr>
            <a:r>
              <a:rPr lang="de-CH" sz="2400" dirty="0"/>
              <a:t>1) Zwei Herrschaften </a:t>
            </a:r>
          </a:p>
          <a:p>
            <a:pPr marL="0" indent="0">
              <a:lnSpc>
                <a:spcPct val="110000"/>
              </a:lnSpc>
              <a:buNone/>
            </a:pPr>
            <a:r>
              <a:rPr lang="de-CH" sz="2400" dirty="0"/>
              <a:t>2) Die Heiligenhierarchie </a:t>
            </a:r>
          </a:p>
          <a:p>
            <a:pPr marL="0" indent="0">
              <a:lnSpc>
                <a:spcPct val="110000"/>
              </a:lnSpc>
              <a:buNone/>
            </a:pPr>
            <a:r>
              <a:rPr lang="de-CH" sz="2400" dirty="0"/>
              <a:t>3) Der Pol im Orden </a:t>
            </a:r>
          </a:p>
          <a:p>
            <a:pPr>
              <a:lnSpc>
                <a:spcPct val="110000"/>
              </a:lnSpc>
            </a:pPr>
            <a:endParaRPr lang="de-CH" dirty="0"/>
          </a:p>
        </p:txBody>
      </p:sp>
      <p:cxnSp>
        <p:nvCxnSpPr>
          <p:cNvPr id="14" name="Straight Connector 13">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2" y="19556"/>
            <a:ext cx="8547253" cy="23223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1" y="0"/>
            <a:ext cx="1461005" cy="46177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35720" y="3957320"/>
            <a:ext cx="3272713" cy="29006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3326" y="0"/>
            <a:ext cx="1332509"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37960" y="0"/>
            <a:ext cx="5654039" cy="220625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5196840"/>
            <a:ext cx="5181599" cy="16416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14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a:xfrm>
            <a:off x="519954" y="286871"/>
            <a:ext cx="5750170" cy="1395227"/>
          </a:xfrm>
        </p:spPr>
        <p:txBody>
          <a:bodyPr>
            <a:normAutofit/>
          </a:bodyPr>
          <a:lstStyle/>
          <a:p>
            <a:r>
              <a:rPr lang="de-CH" sz="3200" b="1" i="0" dirty="0">
                <a:latin typeface="+mn-lt"/>
              </a:rPr>
              <a:t>B: Der Pol</a:t>
            </a:r>
            <a:br>
              <a:rPr lang="de-CH" sz="3200" b="1" i="0" dirty="0">
                <a:latin typeface="+mn-lt"/>
              </a:rPr>
            </a:br>
            <a:r>
              <a:rPr lang="de-CH" sz="3200" b="1" i="0" dirty="0">
                <a:latin typeface="+mn-lt"/>
              </a:rPr>
              <a:t>1. Zwei Herrschaften </a:t>
            </a:r>
          </a:p>
        </p:txBody>
      </p:sp>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a:xfrm>
            <a:off x="573948" y="1682098"/>
            <a:ext cx="8145928" cy="4811337"/>
          </a:xfrm>
        </p:spPr>
        <p:txBody>
          <a:bodyPr>
            <a:normAutofit/>
          </a:bodyPr>
          <a:lstStyle/>
          <a:p>
            <a:pPr>
              <a:lnSpc>
                <a:spcPct val="90000"/>
              </a:lnSpc>
            </a:pPr>
            <a:r>
              <a:rPr lang="de-CH" b="1" dirty="0"/>
              <a:t>Alle schiitischen Derwische betrachten sich als Untertanen zweier höchster Herren:</a:t>
            </a:r>
          </a:p>
          <a:p>
            <a:pPr marL="0" indent="0">
              <a:lnSpc>
                <a:spcPct val="90000"/>
              </a:lnSpc>
              <a:buNone/>
            </a:pPr>
            <a:r>
              <a:rPr lang="de-CH" sz="2000" dirty="0"/>
              <a:t> </a:t>
            </a:r>
          </a:p>
          <a:p>
            <a:pPr marL="0" indent="0">
              <a:lnSpc>
                <a:spcPct val="90000"/>
              </a:lnSpc>
              <a:buNone/>
            </a:pPr>
            <a:r>
              <a:rPr lang="de-CH" sz="2000" b="1" dirty="0"/>
              <a:t>1. Ein gegenwärtig regierender aber unsichtbarer zwölfter Imam der Schia (oder auch Pol der Pole auf dem mystischen Weg – Licht der Wahrheit) </a:t>
            </a:r>
          </a:p>
          <a:p>
            <a:pPr>
              <a:lnSpc>
                <a:spcPct val="90000"/>
              </a:lnSpc>
              <a:buFont typeface="Wingdings" panose="05000000000000000000" pitchFamily="2" charset="2"/>
              <a:buChar char="à"/>
            </a:pPr>
            <a:r>
              <a:rPr lang="de-CH" sz="2000" dirty="0">
                <a:sym typeface="Wingdings" panose="05000000000000000000" pitchFamily="2" charset="2"/>
              </a:rPr>
              <a:t>Nach </a:t>
            </a:r>
            <a:r>
              <a:rPr lang="de-CH" sz="2000" dirty="0" err="1">
                <a:sym typeface="Wingdings" panose="05000000000000000000" pitchFamily="2" charset="2"/>
              </a:rPr>
              <a:t>Dahabiya</a:t>
            </a:r>
            <a:r>
              <a:rPr lang="de-CH" sz="2000" dirty="0">
                <a:sym typeface="Wingdings" panose="05000000000000000000" pitchFamily="2" charset="2"/>
              </a:rPr>
              <a:t> und </a:t>
            </a:r>
            <a:r>
              <a:rPr lang="de-CH" sz="2000" dirty="0" err="1">
                <a:sym typeface="Wingdings" panose="05000000000000000000" pitchFamily="2" charset="2"/>
              </a:rPr>
              <a:t>Ni’matullahya</a:t>
            </a:r>
            <a:r>
              <a:rPr lang="de-CH" sz="2000" dirty="0">
                <a:sym typeface="Wingdings" panose="05000000000000000000" pitchFamily="2" charset="2"/>
              </a:rPr>
              <a:t> = Sonnenherrschaft und Universalherrschaft </a:t>
            </a:r>
          </a:p>
          <a:p>
            <a:pPr marL="0" indent="0">
              <a:lnSpc>
                <a:spcPct val="90000"/>
              </a:lnSpc>
              <a:buNone/>
            </a:pPr>
            <a:endParaRPr lang="de-CH" sz="2000" dirty="0">
              <a:sym typeface="Wingdings" panose="05000000000000000000" pitchFamily="2" charset="2"/>
            </a:endParaRPr>
          </a:p>
          <a:p>
            <a:pPr marL="0" indent="0">
              <a:lnSpc>
                <a:spcPct val="90000"/>
              </a:lnSpc>
              <a:buNone/>
            </a:pPr>
            <a:r>
              <a:rPr lang="de-CH" sz="2000" b="1" dirty="0"/>
              <a:t>2. Den Pol (</a:t>
            </a:r>
            <a:r>
              <a:rPr lang="de-CH" sz="2000" b="1" dirty="0" err="1"/>
              <a:t>qutb</a:t>
            </a:r>
            <a:r>
              <a:rPr lang="de-CH" sz="2000" b="1" dirty="0"/>
              <a:t>) als sichtbaren und anfassbaren Herr des Ordens (Repräsentant Gottes) </a:t>
            </a:r>
          </a:p>
          <a:p>
            <a:pPr>
              <a:lnSpc>
                <a:spcPct val="90000"/>
              </a:lnSpc>
              <a:buFont typeface="Wingdings" panose="05000000000000000000" pitchFamily="2" charset="2"/>
              <a:buChar char="à"/>
            </a:pPr>
            <a:r>
              <a:rPr lang="de-CH" sz="2000" dirty="0">
                <a:sym typeface="Wingdings" panose="05000000000000000000" pitchFamily="2" charset="2"/>
              </a:rPr>
              <a:t>Pol steht mit verborgenen/ unsichtbaren Imam in Verbindung (nach </a:t>
            </a:r>
            <a:r>
              <a:rPr lang="de-CH" sz="2000" dirty="0" err="1">
                <a:sym typeface="Wingdings" panose="05000000000000000000" pitchFamily="2" charset="2"/>
              </a:rPr>
              <a:t>Ni’matullahischeich</a:t>
            </a:r>
            <a:r>
              <a:rPr lang="de-CH" sz="2000" dirty="0">
                <a:sym typeface="Wingdings" panose="05000000000000000000" pitchFamily="2" charset="2"/>
              </a:rPr>
              <a:t>)</a:t>
            </a:r>
          </a:p>
          <a:p>
            <a:pPr>
              <a:lnSpc>
                <a:spcPct val="90000"/>
              </a:lnSpc>
              <a:buFont typeface="Wingdings" panose="05000000000000000000" pitchFamily="2" charset="2"/>
              <a:buChar char="à"/>
            </a:pPr>
            <a:r>
              <a:rPr lang="de-CH" sz="2000" dirty="0">
                <a:sym typeface="Wingdings" panose="05000000000000000000" pitchFamily="2" charset="2"/>
              </a:rPr>
              <a:t>Pol ist höchster Vorgesetzter aller Mitglieder seines Ordens und höchster geistlicher Führer seine Derwische (darf auch alle zur Rechenschaft ziehen</a:t>
            </a:r>
            <a:r>
              <a:rPr lang="de-CH" sz="1800" dirty="0">
                <a:sym typeface="Wingdings" panose="05000000000000000000" pitchFamily="2" charset="2"/>
              </a:rPr>
              <a:t>) </a:t>
            </a:r>
          </a:p>
          <a:p>
            <a:pPr>
              <a:lnSpc>
                <a:spcPct val="90000"/>
              </a:lnSpc>
              <a:buFont typeface="Wingdings" panose="05000000000000000000" pitchFamily="2" charset="2"/>
              <a:buChar char="à"/>
            </a:pPr>
            <a:endParaRPr lang="de-CH" sz="1100" dirty="0">
              <a:sym typeface="Wingdings" panose="05000000000000000000" pitchFamily="2" charset="2"/>
            </a:endParaRPr>
          </a:p>
          <a:p>
            <a:pPr marL="0" indent="0">
              <a:lnSpc>
                <a:spcPct val="90000"/>
              </a:lnSpc>
              <a:buNone/>
            </a:pPr>
            <a:endParaRPr lang="de-CH" sz="1100" dirty="0"/>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Diagramm 17">
            <a:extLst>
              <a:ext uri="{FF2B5EF4-FFF2-40B4-BE49-F238E27FC236}">
                <a16:creationId xmlns:a16="http://schemas.microsoft.com/office/drawing/2014/main" id="{6FA2D881-E468-454D-B5E0-F3499A19631F}"/>
              </a:ext>
            </a:extLst>
          </p:cNvPr>
          <p:cNvGraphicFramePr/>
          <p:nvPr>
            <p:extLst>
              <p:ext uri="{D42A27DB-BD31-4B8C-83A1-F6EECF244321}">
                <p14:modId xmlns:p14="http://schemas.microsoft.com/office/powerpoint/2010/main" val="746496607"/>
              </p:ext>
            </p:extLst>
          </p:nvPr>
        </p:nvGraphicFramePr>
        <p:xfrm>
          <a:off x="8719876" y="1892360"/>
          <a:ext cx="3428253" cy="3755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282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a:xfrm>
            <a:off x="1143000" y="168837"/>
            <a:ext cx="9906000" cy="1382156"/>
          </a:xfrm>
        </p:spPr>
        <p:txBody>
          <a:bodyPr>
            <a:normAutofit/>
          </a:bodyPr>
          <a:lstStyle/>
          <a:p>
            <a:r>
              <a:rPr lang="de-CH" sz="3200" b="1" i="0" dirty="0">
                <a:latin typeface="+mn-lt"/>
              </a:rPr>
              <a:t>B: Der Pol</a:t>
            </a:r>
            <a:br>
              <a:rPr lang="de-CH" sz="3200" b="1" i="0" dirty="0">
                <a:latin typeface="+mn-lt"/>
              </a:rPr>
            </a:br>
            <a:r>
              <a:rPr lang="de-CH" sz="3200" b="1" i="0" dirty="0">
                <a:latin typeface="+mn-lt"/>
              </a:rPr>
              <a:t>1. Zwei Herrschaften </a:t>
            </a:r>
          </a:p>
        </p:txBody>
      </p:sp>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a:xfrm>
            <a:off x="1143000" y="1461346"/>
            <a:ext cx="9906000" cy="4861760"/>
          </a:xfrm>
        </p:spPr>
        <p:txBody>
          <a:bodyPr>
            <a:normAutofit fontScale="70000" lnSpcReduction="20000"/>
          </a:bodyPr>
          <a:lstStyle/>
          <a:p>
            <a:pPr marL="0" indent="0">
              <a:buNone/>
            </a:pPr>
            <a:r>
              <a:rPr lang="de-CH" sz="4600" b="1" dirty="0">
                <a:sym typeface="Wingdings" panose="05000000000000000000" pitchFamily="2" charset="2"/>
              </a:rPr>
              <a:t>Der </a:t>
            </a:r>
            <a:r>
              <a:rPr lang="de-CH" sz="4600" b="1" dirty="0" err="1">
                <a:sym typeface="Wingdings" panose="05000000000000000000" pitchFamily="2" charset="2"/>
              </a:rPr>
              <a:t>Haksar</a:t>
            </a:r>
            <a:r>
              <a:rPr lang="de-CH" sz="4600" b="1" dirty="0">
                <a:sym typeface="Wingdings" panose="05000000000000000000" pitchFamily="2" charset="2"/>
              </a:rPr>
              <a:t> Orden im Speziellen: </a:t>
            </a:r>
          </a:p>
          <a:p>
            <a:pPr>
              <a:buFont typeface="Wingdings" panose="05000000000000000000" pitchFamily="2" charset="2"/>
              <a:buChar char="à"/>
            </a:pPr>
            <a:endParaRPr lang="de-CH" sz="2600" dirty="0">
              <a:sym typeface="Wingdings" panose="05000000000000000000" pitchFamily="2" charset="2"/>
            </a:endParaRPr>
          </a:p>
          <a:p>
            <a:pPr>
              <a:buFont typeface="Wingdings" panose="05000000000000000000" pitchFamily="2" charset="2"/>
              <a:buChar char="à"/>
            </a:pPr>
            <a:r>
              <a:rPr lang="de-CH" sz="3100" dirty="0">
                <a:sym typeface="Wingdings" panose="05000000000000000000" pitchFamily="2" charset="2"/>
              </a:rPr>
              <a:t>Beim </a:t>
            </a:r>
            <a:r>
              <a:rPr lang="de-CH" sz="3100" dirty="0" err="1">
                <a:sym typeface="Wingdings" panose="05000000000000000000" pitchFamily="2" charset="2"/>
              </a:rPr>
              <a:t>Haksar</a:t>
            </a:r>
            <a:r>
              <a:rPr lang="de-CH" sz="3100" dirty="0">
                <a:sym typeface="Wingdings" panose="05000000000000000000" pitchFamily="2" charset="2"/>
              </a:rPr>
              <a:t> Orden untersteht der Pol einem Nachkommen von Imam Husayn («Sayyid der Zeit»)</a:t>
            </a:r>
          </a:p>
          <a:p>
            <a:pPr marL="0" indent="0">
              <a:buNone/>
            </a:pPr>
            <a:endParaRPr lang="de-CH" sz="2600" dirty="0">
              <a:sym typeface="Wingdings" panose="05000000000000000000" pitchFamily="2" charset="2"/>
            </a:endParaRPr>
          </a:p>
          <a:p>
            <a:pPr>
              <a:buFont typeface="Wingdings" panose="05000000000000000000" pitchFamily="2" charset="2"/>
              <a:buChar char="à"/>
            </a:pPr>
            <a:r>
              <a:rPr lang="de-CH" sz="2900" u="sng" dirty="0">
                <a:sym typeface="Wingdings" panose="05000000000000000000" pitchFamily="2" charset="2"/>
              </a:rPr>
              <a:t>Vier Grundpfeiler des Ordens:</a:t>
            </a:r>
          </a:p>
          <a:p>
            <a:pPr marL="0" indent="0">
              <a:buNone/>
            </a:pPr>
            <a:r>
              <a:rPr lang="de-CH" sz="2600" b="1" dirty="0">
                <a:sym typeface="Wingdings" panose="05000000000000000000" pitchFamily="2" charset="2"/>
              </a:rPr>
              <a:t>1. Der Pol der Zeit (</a:t>
            </a:r>
            <a:r>
              <a:rPr lang="de-CH" sz="2600" b="1" dirty="0" err="1">
                <a:sym typeface="Wingdings" panose="05000000000000000000" pitchFamily="2" charset="2"/>
              </a:rPr>
              <a:t>qutb</a:t>
            </a:r>
            <a:r>
              <a:rPr lang="de-CH" sz="2600" b="1" dirty="0">
                <a:sym typeface="Wingdings" panose="05000000000000000000" pitchFamily="2" charset="2"/>
              </a:rPr>
              <a:t>-i </a:t>
            </a:r>
            <a:r>
              <a:rPr lang="de-CH" sz="2600" b="1" dirty="0" err="1">
                <a:sym typeface="Wingdings" panose="05000000000000000000" pitchFamily="2" charset="2"/>
              </a:rPr>
              <a:t>zaman</a:t>
            </a:r>
            <a:r>
              <a:rPr lang="de-CH" sz="2600" b="1" dirty="0">
                <a:sym typeface="Wingdings" panose="05000000000000000000" pitchFamily="2" charset="2"/>
              </a:rPr>
              <a:t>) - Deckname: Der Magier (</a:t>
            </a:r>
            <a:r>
              <a:rPr lang="de-CH" sz="2600" b="1" dirty="0" err="1">
                <a:sym typeface="Wingdings" panose="05000000000000000000" pitchFamily="2" charset="2"/>
              </a:rPr>
              <a:t>mug</a:t>
            </a:r>
            <a:r>
              <a:rPr lang="de-CH" sz="2600" b="1" dirty="0">
                <a:sym typeface="Wingdings" panose="05000000000000000000" pitchFamily="2" charset="2"/>
              </a:rPr>
              <a:t>)</a:t>
            </a:r>
          </a:p>
          <a:p>
            <a:pPr marL="0" indent="0">
              <a:buNone/>
            </a:pPr>
            <a:r>
              <a:rPr lang="de-CH" sz="2600" dirty="0">
                <a:sym typeface="Wingdings" panose="05000000000000000000" pitchFamily="2" charset="2"/>
              </a:rPr>
              <a:t> Aktuell </a:t>
            </a:r>
            <a:r>
              <a:rPr lang="de-CH" sz="2600" dirty="0" err="1">
                <a:sym typeface="Wingdings" panose="05000000000000000000" pitchFamily="2" charset="2"/>
              </a:rPr>
              <a:t>Haggi</a:t>
            </a:r>
            <a:r>
              <a:rPr lang="de-CH" sz="2600" dirty="0">
                <a:sym typeface="Wingdings" panose="05000000000000000000" pitchFamily="2" charset="2"/>
              </a:rPr>
              <a:t> </a:t>
            </a:r>
            <a:r>
              <a:rPr lang="de-CH" sz="2600" dirty="0" err="1">
                <a:sym typeface="Wingdings" panose="05000000000000000000" pitchFamily="2" charset="2"/>
              </a:rPr>
              <a:t>Mutahhar’alisah</a:t>
            </a:r>
            <a:r>
              <a:rPr lang="de-CH" sz="2600" dirty="0">
                <a:sym typeface="Wingdings" panose="05000000000000000000" pitchFamily="2" charset="2"/>
              </a:rPr>
              <a:t> in </a:t>
            </a:r>
            <a:r>
              <a:rPr lang="de-CH" sz="2600" dirty="0" err="1">
                <a:sym typeface="Wingdings" panose="05000000000000000000" pitchFamily="2" charset="2"/>
              </a:rPr>
              <a:t>Theran</a:t>
            </a:r>
            <a:r>
              <a:rPr lang="de-CH" sz="2600" dirty="0">
                <a:sym typeface="Wingdings" panose="05000000000000000000" pitchFamily="2" charset="2"/>
              </a:rPr>
              <a:t> </a:t>
            </a:r>
          </a:p>
          <a:p>
            <a:pPr marL="0" indent="0">
              <a:buNone/>
            </a:pPr>
            <a:r>
              <a:rPr lang="de-CH" sz="2600" b="1" dirty="0">
                <a:sym typeface="Wingdings" panose="05000000000000000000" pitchFamily="2" charset="2"/>
              </a:rPr>
              <a:t>2. Der Meister (</a:t>
            </a:r>
            <a:r>
              <a:rPr lang="de-CH" sz="2600" b="1" dirty="0" err="1">
                <a:sym typeface="Wingdings" panose="05000000000000000000" pitchFamily="2" charset="2"/>
              </a:rPr>
              <a:t>mursid</a:t>
            </a:r>
            <a:r>
              <a:rPr lang="de-CH" sz="2600" b="1" dirty="0">
                <a:sym typeface="Wingdings" panose="05000000000000000000" pitchFamily="2" charset="2"/>
              </a:rPr>
              <a:t>), d.h. der regionale Scheich des Ordens – Deckname Sohn des Magiers (</a:t>
            </a:r>
            <a:r>
              <a:rPr lang="de-CH" sz="2600" b="1" dirty="0" err="1">
                <a:sym typeface="Wingdings" panose="05000000000000000000" pitchFamily="2" charset="2"/>
              </a:rPr>
              <a:t>mugzada</a:t>
            </a:r>
            <a:r>
              <a:rPr lang="de-CH" sz="2600" b="1" dirty="0">
                <a:sym typeface="Wingdings" panose="05000000000000000000" pitchFamily="2" charset="2"/>
              </a:rPr>
              <a:t>) </a:t>
            </a:r>
          </a:p>
          <a:p>
            <a:pPr marL="0" indent="0">
              <a:buNone/>
            </a:pPr>
            <a:r>
              <a:rPr lang="de-CH" sz="2600" b="1" dirty="0">
                <a:sym typeface="Wingdings" panose="05000000000000000000" pitchFamily="2" charset="2"/>
              </a:rPr>
              <a:t>3. Der König (</a:t>
            </a:r>
            <a:r>
              <a:rPr lang="de-CH" sz="2600" b="1" dirty="0" err="1">
                <a:sym typeface="Wingdings" panose="05000000000000000000" pitchFamily="2" charset="2"/>
              </a:rPr>
              <a:t>padisah</a:t>
            </a:r>
            <a:r>
              <a:rPr lang="de-CH" sz="2600" b="1" dirty="0">
                <a:sym typeface="Wingdings" panose="05000000000000000000" pitchFamily="2" charset="2"/>
              </a:rPr>
              <a:t>) oder Sayyid der Zeit – Deckname Befehlshaber der Magier (</a:t>
            </a:r>
            <a:r>
              <a:rPr lang="de-CH" sz="2600" b="1" dirty="0" err="1">
                <a:sym typeface="Wingdings" panose="05000000000000000000" pitchFamily="2" charset="2"/>
              </a:rPr>
              <a:t>mugbad</a:t>
            </a:r>
            <a:r>
              <a:rPr lang="de-CH" sz="2600" b="1" dirty="0">
                <a:sym typeface="Wingdings" panose="05000000000000000000" pitchFamily="2" charset="2"/>
              </a:rPr>
              <a:t>)</a:t>
            </a:r>
          </a:p>
          <a:p>
            <a:pPr marL="0" indent="0">
              <a:buNone/>
            </a:pPr>
            <a:r>
              <a:rPr lang="de-CH" sz="2600" dirty="0">
                <a:sym typeface="Wingdings" panose="05000000000000000000" pitchFamily="2" charset="2"/>
              </a:rPr>
              <a:t> Aktueller </a:t>
            </a:r>
            <a:r>
              <a:rPr lang="de-CH" sz="2600" dirty="0" err="1">
                <a:sym typeface="Wingdings" panose="05000000000000000000" pitchFamily="2" charset="2"/>
              </a:rPr>
              <a:t>Padisah</a:t>
            </a:r>
            <a:r>
              <a:rPr lang="de-CH" sz="2600" dirty="0">
                <a:sym typeface="Wingdings" panose="05000000000000000000" pitchFamily="2" charset="2"/>
              </a:rPr>
              <a:t> ist </a:t>
            </a:r>
            <a:r>
              <a:rPr lang="de-CH" sz="2600" dirty="0" err="1">
                <a:sym typeface="Wingdings" panose="05000000000000000000" pitchFamily="2" charset="2"/>
              </a:rPr>
              <a:t>Aqa</a:t>
            </a:r>
            <a:r>
              <a:rPr lang="de-CH" sz="2600" dirty="0">
                <a:sym typeface="Wingdings" panose="05000000000000000000" pitchFamily="2" charset="2"/>
              </a:rPr>
              <a:t>’ Ali aus </a:t>
            </a:r>
            <a:r>
              <a:rPr lang="de-CH" sz="2600" dirty="0" err="1">
                <a:sym typeface="Wingdings" panose="05000000000000000000" pitchFamily="2" charset="2"/>
              </a:rPr>
              <a:t>Gayhunabad</a:t>
            </a:r>
            <a:r>
              <a:rPr lang="de-CH" sz="2600" dirty="0">
                <a:sym typeface="Wingdings" panose="05000000000000000000" pitchFamily="2" charset="2"/>
              </a:rPr>
              <a:t> </a:t>
            </a:r>
          </a:p>
          <a:p>
            <a:pPr marL="0" indent="0">
              <a:buNone/>
            </a:pPr>
            <a:r>
              <a:rPr lang="de-CH" sz="2600" b="1" dirty="0">
                <a:sym typeface="Wingdings" panose="05000000000000000000" pitchFamily="2" charset="2"/>
              </a:rPr>
              <a:t>4. Der </a:t>
            </a:r>
            <a:r>
              <a:rPr lang="de-CH" sz="2600" b="1" dirty="0" err="1">
                <a:sym typeface="Wingdings" panose="05000000000000000000" pitchFamily="2" charset="2"/>
              </a:rPr>
              <a:t>Pir</a:t>
            </a:r>
            <a:r>
              <a:rPr lang="de-CH" sz="2600" b="1" dirty="0">
                <a:sym typeface="Wingdings" panose="05000000000000000000" pitchFamily="2" charset="2"/>
              </a:rPr>
              <a:t>, d.h. der Vertreter des Königs – Deckname: Minister (</a:t>
            </a:r>
            <a:r>
              <a:rPr lang="de-CH" sz="2600" b="1" dirty="0" err="1">
                <a:sym typeface="Wingdings" panose="05000000000000000000" pitchFamily="2" charset="2"/>
              </a:rPr>
              <a:t>dastur</a:t>
            </a:r>
            <a:r>
              <a:rPr lang="de-CH" sz="2600" b="1" dirty="0">
                <a:sym typeface="Wingdings" panose="05000000000000000000" pitchFamily="2" charset="2"/>
              </a:rPr>
              <a:t> oder </a:t>
            </a:r>
            <a:r>
              <a:rPr lang="de-CH" sz="2600" b="1" dirty="0" err="1">
                <a:sym typeface="Wingdings" panose="05000000000000000000" pitchFamily="2" charset="2"/>
              </a:rPr>
              <a:t>dastwar</a:t>
            </a:r>
            <a:r>
              <a:rPr lang="de-CH" sz="2600" b="1" dirty="0">
                <a:sym typeface="Wingdings" panose="05000000000000000000" pitchFamily="2" charset="2"/>
              </a:rPr>
              <a:t>)</a:t>
            </a:r>
          </a:p>
          <a:p>
            <a:pPr marL="0" indent="0">
              <a:buNone/>
            </a:pPr>
            <a:r>
              <a:rPr lang="de-CH" sz="2600" dirty="0">
                <a:sym typeface="Wingdings" panose="05000000000000000000" pitchFamily="2" charset="2"/>
              </a:rPr>
              <a:t> Aktueller </a:t>
            </a:r>
            <a:r>
              <a:rPr lang="de-CH" sz="2600" dirty="0" err="1">
                <a:sym typeface="Wingdings" panose="05000000000000000000" pitchFamily="2" charset="2"/>
              </a:rPr>
              <a:t>Pir</a:t>
            </a:r>
            <a:r>
              <a:rPr lang="de-CH" sz="2600" dirty="0">
                <a:sym typeface="Wingdings" panose="05000000000000000000" pitchFamily="2" charset="2"/>
              </a:rPr>
              <a:t> ist </a:t>
            </a:r>
            <a:r>
              <a:rPr lang="de-CH" sz="2600" dirty="0" err="1">
                <a:sym typeface="Wingdings" panose="05000000000000000000" pitchFamily="2" charset="2"/>
              </a:rPr>
              <a:t>Aqa</a:t>
            </a:r>
            <a:r>
              <a:rPr lang="de-CH" sz="2600" dirty="0">
                <a:sym typeface="Wingdings" panose="05000000000000000000" pitchFamily="2" charset="2"/>
              </a:rPr>
              <a:t> </a:t>
            </a:r>
            <a:r>
              <a:rPr lang="de-CH" sz="2600" dirty="0" err="1">
                <a:sym typeface="Wingdings" panose="05000000000000000000" pitchFamily="2" charset="2"/>
              </a:rPr>
              <a:t>Dastiwar</a:t>
            </a:r>
            <a:r>
              <a:rPr lang="de-CH" sz="2600" dirty="0">
                <a:sym typeface="Wingdings" panose="05000000000000000000" pitchFamily="2" charset="2"/>
              </a:rPr>
              <a:t> </a:t>
            </a:r>
          </a:p>
          <a:p>
            <a:pPr>
              <a:buFont typeface="Wingdings" panose="05000000000000000000" pitchFamily="2" charset="2"/>
              <a:buChar char="à"/>
            </a:pPr>
            <a:endParaRPr lang="de-CH" dirty="0">
              <a:sym typeface="Wingdings" panose="05000000000000000000" pitchFamily="2" charset="2"/>
            </a:endParaRPr>
          </a:p>
          <a:p>
            <a:pPr marL="0" indent="0">
              <a:buNone/>
            </a:pPr>
            <a:endParaRPr lang="de-CH" dirty="0"/>
          </a:p>
        </p:txBody>
      </p:sp>
    </p:spTree>
    <p:extLst>
      <p:ext uri="{BB962C8B-B14F-4D97-AF65-F5344CB8AC3E}">
        <p14:creationId xmlns:p14="http://schemas.microsoft.com/office/powerpoint/2010/main" val="317886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a:xfrm>
            <a:off x="1237451" y="533399"/>
            <a:ext cx="9951314" cy="1034335"/>
          </a:xfrm>
        </p:spPr>
        <p:txBody>
          <a:bodyPr>
            <a:normAutofit/>
          </a:bodyPr>
          <a:lstStyle/>
          <a:p>
            <a:r>
              <a:rPr lang="de-CH" sz="3200" b="1" i="0" dirty="0">
                <a:latin typeface="+mn-lt"/>
              </a:rPr>
              <a:t>B: Der Pol</a:t>
            </a:r>
            <a:br>
              <a:rPr lang="de-CH" sz="3200" b="1" i="0" dirty="0">
                <a:latin typeface="+mn-lt"/>
              </a:rPr>
            </a:br>
            <a:r>
              <a:rPr lang="de-CH" sz="3200" b="1" i="0" dirty="0">
                <a:latin typeface="+mn-lt"/>
              </a:rPr>
              <a:t>2. Die Heiligenhierarchie </a:t>
            </a:r>
          </a:p>
        </p:txBody>
      </p:sp>
      <p:cxnSp>
        <p:nvCxnSpPr>
          <p:cNvPr id="13" name="Straight Connector 12">
            <a:extLst>
              <a:ext uri="{FF2B5EF4-FFF2-40B4-BE49-F238E27FC236}">
                <a16:creationId xmlns:a16="http://schemas.microsoft.com/office/drawing/2014/main" id="{7E9156A3-927F-4136-8FB7-01C3618C71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66174" y="9137"/>
            <a:ext cx="2060770"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04D5A-A705-45EA-8F0E-8DA2EA396D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3235" y="8484"/>
            <a:ext cx="4496950" cy="20004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CCB4E4B-EC5D-4D4F-BFDF-CEDF17F65D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473282"/>
            <a:ext cx="8670718" cy="15264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1D6D56-9A24-42C0-A137-242CEED58C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54939" y="9137"/>
            <a:ext cx="470887" cy="19997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2A4864-4454-4BC4-8DC2-078B4DAC4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521974" y="8484"/>
            <a:ext cx="4670026" cy="689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Grafik 3" descr="Ein Bild, das Stern, Licht, Himmel enthält.&#10;&#10;Automatisch generierte Beschreibung">
            <a:extLst>
              <a:ext uri="{FF2B5EF4-FFF2-40B4-BE49-F238E27FC236}">
                <a16:creationId xmlns:a16="http://schemas.microsoft.com/office/drawing/2014/main" id="{E5C8AF58-C627-408A-B329-2565347D92E7}"/>
              </a:ext>
            </a:extLst>
          </p:cNvPr>
          <p:cNvPicPr>
            <a:picLocks noChangeAspect="1"/>
          </p:cNvPicPr>
          <p:nvPr/>
        </p:nvPicPr>
        <p:blipFill>
          <a:blip r:embed="rId3"/>
          <a:stretch>
            <a:fillRect/>
          </a:stretch>
        </p:blipFill>
        <p:spPr>
          <a:xfrm>
            <a:off x="533400" y="3258701"/>
            <a:ext cx="3337047" cy="2220653"/>
          </a:xfrm>
          <a:prstGeom prst="rect">
            <a:avLst/>
          </a:prstGeom>
        </p:spPr>
      </p:pic>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a:xfrm>
            <a:off x="4391309" y="2157507"/>
            <a:ext cx="7639325" cy="4506258"/>
          </a:xfrm>
        </p:spPr>
        <p:txBody>
          <a:bodyPr anchor="ctr">
            <a:normAutofit/>
          </a:bodyPr>
          <a:lstStyle/>
          <a:p>
            <a:pPr>
              <a:lnSpc>
                <a:spcPct val="90000"/>
              </a:lnSpc>
              <a:buFontTx/>
              <a:buChar char="-"/>
            </a:pPr>
            <a:r>
              <a:rPr lang="de-CH" sz="1800" dirty="0">
                <a:sym typeface="Wingdings" panose="05000000000000000000" pitchFamily="2" charset="2"/>
              </a:rPr>
              <a:t>Der Novize liefert sich dem Scheich aus, weil dieser Autorität eines gottnahen Herrschers/ Heiligen besitzt. </a:t>
            </a:r>
          </a:p>
          <a:p>
            <a:pPr>
              <a:lnSpc>
                <a:spcPct val="90000"/>
              </a:lnSpc>
              <a:buFontTx/>
              <a:buChar char="-"/>
            </a:pPr>
            <a:r>
              <a:rPr lang="de-CH" sz="1800" dirty="0">
                <a:sym typeface="Wingdings" panose="05000000000000000000" pitchFamily="2" charset="2"/>
              </a:rPr>
              <a:t>Prinzip: Wer den Heiligen ehrt, der ehrt Gott</a:t>
            </a:r>
          </a:p>
          <a:p>
            <a:pPr>
              <a:lnSpc>
                <a:spcPct val="90000"/>
              </a:lnSpc>
              <a:buFontTx/>
              <a:buChar char="-"/>
            </a:pPr>
            <a:endParaRPr lang="de-CH" dirty="0">
              <a:sym typeface="Wingdings" panose="05000000000000000000" pitchFamily="2" charset="2"/>
            </a:endParaRPr>
          </a:p>
          <a:p>
            <a:pPr>
              <a:lnSpc>
                <a:spcPct val="90000"/>
              </a:lnSpc>
              <a:buFontTx/>
              <a:buChar char="-"/>
            </a:pPr>
            <a:r>
              <a:rPr lang="de-CH" dirty="0">
                <a:sym typeface="Wingdings" panose="05000000000000000000" pitchFamily="2" charset="2"/>
              </a:rPr>
              <a:t>Weitere </a:t>
            </a:r>
            <a:r>
              <a:rPr lang="de-CH" b="1" dirty="0">
                <a:sym typeface="Wingdings" panose="05000000000000000000" pitchFamily="2" charset="2"/>
              </a:rPr>
              <a:t>unsichtbare Heilige der Derwische: </a:t>
            </a:r>
          </a:p>
          <a:p>
            <a:pPr>
              <a:lnSpc>
                <a:spcPct val="90000"/>
              </a:lnSpc>
            </a:pPr>
            <a:r>
              <a:rPr lang="de-CH" sz="1800" b="1" dirty="0">
                <a:sym typeface="Wingdings" panose="05000000000000000000" pitchFamily="2" charset="2"/>
              </a:rPr>
              <a:t>Die 7 oder 40 </a:t>
            </a:r>
            <a:r>
              <a:rPr lang="de-CH" sz="1800" b="1" dirty="0" err="1">
                <a:sym typeface="Wingdings" panose="05000000000000000000" pitchFamily="2" charset="2"/>
              </a:rPr>
              <a:t>abdale</a:t>
            </a:r>
            <a:r>
              <a:rPr lang="de-CH" sz="1800" b="1" dirty="0">
                <a:sym typeface="Wingdings" panose="05000000000000000000" pitchFamily="2" charset="2"/>
              </a:rPr>
              <a:t> </a:t>
            </a:r>
            <a:r>
              <a:rPr lang="de-CH" sz="1800" dirty="0">
                <a:sym typeface="Wingdings" panose="05000000000000000000" pitchFamily="2" charset="2"/>
              </a:rPr>
              <a:t>(reine, zufriedene, wunschlose Menschen, die Triebe für Gott aufgegeben haben) </a:t>
            </a:r>
          </a:p>
          <a:p>
            <a:pPr>
              <a:lnSpc>
                <a:spcPct val="90000"/>
              </a:lnSpc>
            </a:pPr>
            <a:r>
              <a:rPr lang="de-CH" sz="1800" b="1" dirty="0">
                <a:sym typeface="Wingdings" panose="05000000000000000000" pitchFamily="2" charset="2"/>
              </a:rPr>
              <a:t>Die 40 </a:t>
            </a:r>
            <a:r>
              <a:rPr lang="de-CH" sz="1800" b="1" dirty="0" err="1">
                <a:sym typeface="Wingdings" panose="05000000000000000000" pitchFamily="2" charset="2"/>
              </a:rPr>
              <a:t>awtad</a:t>
            </a:r>
            <a:r>
              <a:rPr lang="de-CH" sz="1800" b="1" dirty="0">
                <a:sym typeface="Wingdings" panose="05000000000000000000" pitchFamily="2" charset="2"/>
              </a:rPr>
              <a:t> </a:t>
            </a:r>
            <a:r>
              <a:rPr lang="de-CH" sz="1800" dirty="0">
                <a:sym typeface="Wingdings" panose="05000000000000000000" pitchFamily="2" charset="2"/>
              </a:rPr>
              <a:t>(Pflöcke der Erde, die Leute vom Schattendach der Moschee in Medina, die ständig wiedergeboren würden)</a:t>
            </a:r>
          </a:p>
          <a:p>
            <a:pPr>
              <a:lnSpc>
                <a:spcPct val="90000"/>
              </a:lnSpc>
            </a:pPr>
            <a:r>
              <a:rPr lang="de-CH" sz="1800" dirty="0" err="1">
                <a:sym typeface="Wingdings" panose="05000000000000000000" pitchFamily="2" charset="2"/>
              </a:rPr>
              <a:t>Nuqaba</a:t>
            </a:r>
            <a:r>
              <a:rPr lang="de-CH" sz="1800" dirty="0">
                <a:sym typeface="Wingdings" panose="05000000000000000000" pitchFamily="2" charset="2"/>
              </a:rPr>
              <a:t>: </a:t>
            </a:r>
            <a:r>
              <a:rPr lang="de-CH" sz="1800" b="1" dirty="0" err="1">
                <a:sym typeface="Wingdings" panose="05000000000000000000" pitchFamily="2" charset="2"/>
              </a:rPr>
              <a:t>Naqibs</a:t>
            </a:r>
            <a:r>
              <a:rPr lang="de-CH" sz="1800" dirty="0">
                <a:sym typeface="Wingdings" panose="05000000000000000000" pitchFamily="2" charset="2"/>
              </a:rPr>
              <a:t> (sind staatliche Wächter/ Beamte, die für Ordnung und Ruhe auf der Erde sorgen)</a:t>
            </a:r>
          </a:p>
          <a:p>
            <a:pPr marL="0" indent="0">
              <a:lnSpc>
                <a:spcPct val="90000"/>
              </a:lnSpc>
              <a:buNone/>
            </a:pPr>
            <a:r>
              <a:rPr lang="de-CH" sz="1800" dirty="0">
                <a:sym typeface="Wingdings" panose="05000000000000000000" pitchFamily="2" charset="2"/>
              </a:rPr>
              <a:t> In der Hauptstadt wurde </a:t>
            </a:r>
            <a:r>
              <a:rPr lang="de-CH" sz="1800" dirty="0" err="1">
                <a:sym typeface="Wingdings" panose="05000000000000000000" pitchFamily="2" charset="2"/>
              </a:rPr>
              <a:t>naqib</a:t>
            </a:r>
            <a:r>
              <a:rPr lang="de-CH" sz="1800" dirty="0">
                <a:sym typeface="Wingdings" panose="05000000000000000000" pitchFamily="2" charset="2"/>
              </a:rPr>
              <a:t> </a:t>
            </a:r>
            <a:r>
              <a:rPr lang="de-CH" sz="1800" dirty="0" err="1">
                <a:sym typeface="Wingdings" panose="05000000000000000000" pitchFamily="2" charset="2"/>
              </a:rPr>
              <a:t>ul-mamalik</a:t>
            </a:r>
            <a:r>
              <a:rPr lang="de-CH" sz="1800" dirty="0">
                <a:sym typeface="Wingdings" panose="05000000000000000000" pitchFamily="2" charset="2"/>
              </a:rPr>
              <a:t> als höchster Aufsichtsbeamter über die Derwische eingesetzt (Iran?) Das Amt wurde von </a:t>
            </a:r>
            <a:r>
              <a:rPr lang="de-CH" sz="1800" dirty="0" err="1">
                <a:sym typeface="Wingdings" panose="05000000000000000000" pitchFamily="2" charset="2"/>
              </a:rPr>
              <a:t>Rida</a:t>
            </a:r>
            <a:r>
              <a:rPr lang="de-CH" sz="1800" dirty="0">
                <a:sym typeface="Wingdings" panose="05000000000000000000" pitchFamily="2" charset="2"/>
              </a:rPr>
              <a:t> Sah abgeschafft. </a:t>
            </a:r>
          </a:p>
        </p:txBody>
      </p:sp>
    </p:spTree>
    <p:extLst>
      <p:ext uri="{BB962C8B-B14F-4D97-AF65-F5344CB8AC3E}">
        <p14:creationId xmlns:p14="http://schemas.microsoft.com/office/powerpoint/2010/main" val="1601943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p:txBody>
          <a:bodyPr>
            <a:normAutofit/>
          </a:bodyPr>
          <a:lstStyle/>
          <a:p>
            <a:r>
              <a:rPr lang="de-CH" sz="3200" b="1" i="0" dirty="0">
                <a:latin typeface="+mn-lt"/>
              </a:rPr>
              <a:t>B: Der Pol</a:t>
            </a:r>
            <a:br>
              <a:rPr lang="de-CH" sz="3200" b="1" i="0" dirty="0">
                <a:latin typeface="+mn-lt"/>
              </a:rPr>
            </a:br>
            <a:r>
              <a:rPr lang="de-CH" sz="3200" b="1" i="0" dirty="0">
                <a:latin typeface="+mn-lt"/>
              </a:rPr>
              <a:t>3. Der Pol im Orden </a:t>
            </a:r>
          </a:p>
        </p:txBody>
      </p:sp>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p:txBody>
          <a:bodyPr>
            <a:normAutofit fontScale="92500" lnSpcReduction="10000"/>
          </a:bodyPr>
          <a:lstStyle/>
          <a:p>
            <a:pPr marL="0" indent="0">
              <a:buNone/>
            </a:pPr>
            <a:r>
              <a:rPr lang="de-CH" b="1" dirty="0">
                <a:sym typeface="Wingdings" panose="05000000000000000000" pitchFamily="2" charset="2"/>
              </a:rPr>
              <a:t>Einschub: </a:t>
            </a:r>
          </a:p>
          <a:p>
            <a:pPr marL="0" indent="0">
              <a:buNone/>
            </a:pPr>
            <a:endParaRPr lang="de-CH" dirty="0">
              <a:sym typeface="Wingdings" panose="05000000000000000000" pitchFamily="2" charset="2"/>
            </a:endParaRPr>
          </a:p>
          <a:p>
            <a:pPr marL="0" indent="0">
              <a:buNone/>
            </a:pPr>
            <a:r>
              <a:rPr lang="de-CH" b="1" dirty="0">
                <a:sym typeface="Wingdings" panose="05000000000000000000" pitchFamily="2" charset="2"/>
              </a:rPr>
              <a:t>Unterscheidung zw. schweigenden Pol (</a:t>
            </a:r>
            <a:r>
              <a:rPr lang="de-CH" b="1" dirty="0" err="1">
                <a:sym typeface="Wingdings" panose="05000000000000000000" pitchFamily="2" charset="2"/>
              </a:rPr>
              <a:t>qutb</a:t>
            </a:r>
            <a:r>
              <a:rPr lang="de-CH" b="1" dirty="0">
                <a:sym typeface="Wingdings" panose="05000000000000000000" pitchFamily="2" charset="2"/>
              </a:rPr>
              <a:t>-i </a:t>
            </a:r>
            <a:r>
              <a:rPr lang="de-CH" b="1" dirty="0" err="1">
                <a:sym typeface="Wingdings" panose="05000000000000000000" pitchFamily="2" charset="2"/>
              </a:rPr>
              <a:t>samit</a:t>
            </a:r>
            <a:r>
              <a:rPr lang="de-CH" b="1" dirty="0">
                <a:sym typeface="Wingdings" panose="05000000000000000000" pitchFamily="2" charset="2"/>
              </a:rPr>
              <a:t>) und sprechendem Pol (</a:t>
            </a:r>
            <a:r>
              <a:rPr lang="de-CH" b="1" dirty="0" err="1">
                <a:sym typeface="Wingdings" panose="05000000000000000000" pitchFamily="2" charset="2"/>
              </a:rPr>
              <a:t>qutb</a:t>
            </a:r>
            <a:r>
              <a:rPr lang="de-CH" b="1" dirty="0">
                <a:sym typeface="Wingdings" panose="05000000000000000000" pitchFamily="2" charset="2"/>
              </a:rPr>
              <a:t>-i </a:t>
            </a:r>
            <a:r>
              <a:rPr lang="de-CH" b="1" dirty="0" err="1">
                <a:sym typeface="Wingdings" panose="05000000000000000000" pitchFamily="2" charset="2"/>
              </a:rPr>
              <a:t>natiq</a:t>
            </a:r>
            <a:r>
              <a:rPr lang="de-CH" b="1" dirty="0">
                <a:sym typeface="Wingdings" panose="05000000000000000000" pitchFamily="2" charset="2"/>
              </a:rPr>
              <a:t>)</a:t>
            </a:r>
          </a:p>
          <a:p>
            <a:pPr marL="0" indent="0">
              <a:buNone/>
            </a:pPr>
            <a:endParaRPr lang="de-CH" dirty="0">
              <a:sym typeface="Wingdings" panose="05000000000000000000" pitchFamily="2" charset="2"/>
            </a:endParaRPr>
          </a:p>
          <a:p>
            <a:pPr marL="0" indent="0">
              <a:buNone/>
            </a:pPr>
            <a:r>
              <a:rPr lang="de-CH" dirty="0">
                <a:sym typeface="Wingdings" panose="05000000000000000000" pitchFamily="2" charset="2"/>
              </a:rPr>
              <a:t>Schweigender = höchsten Herr der Sufis, aber im Verborgenen bis zu einem geeigneten Zeitpunkt</a:t>
            </a:r>
          </a:p>
          <a:p>
            <a:pPr marL="0" indent="0">
              <a:buNone/>
            </a:pPr>
            <a:r>
              <a:rPr lang="de-CH" dirty="0">
                <a:sym typeface="Wingdings" panose="05000000000000000000" pitchFamily="2" charset="2"/>
              </a:rPr>
              <a:t>Sprechender = aktueller Pol, darf die Derwische solange leiten</a:t>
            </a:r>
          </a:p>
          <a:p>
            <a:pPr marL="0" indent="0">
              <a:buNone/>
            </a:pPr>
            <a:endParaRPr lang="de-CH" dirty="0">
              <a:sym typeface="Wingdings" panose="05000000000000000000" pitchFamily="2" charset="2"/>
            </a:endParaRPr>
          </a:p>
          <a:p>
            <a:pPr marL="0" indent="0">
              <a:buNone/>
            </a:pPr>
            <a:r>
              <a:rPr lang="de-CH" dirty="0">
                <a:sym typeface="Wingdings" panose="05000000000000000000" pitchFamily="2" charset="2"/>
              </a:rPr>
              <a:t>Ausserdem gibt es im </a:t>
            </a:r>
            <a:r>
              <a:rPr lang="de-CH" dirty="0" err="1">
                <a:sym typeface="Wingdings" panose="05000000000000000000" pitchFamily="2" charset="2"/>
              </a:rPr>
              <a:t>Derwischtum</a:t>
            </a:r>
            <a:r>
              <a:rPr lang="de-CH" dirty="0">
                <a:sym typeface="Wingdings" panose="05000000000000000000" pitchFamily="2" charset="2"/>
              </a:rPr>
              <a:t> in regelmässigen Zeitabständen Zwischenperiode, in der Pole wegbleiben und Menschen deswegen den mystischen Weg «</a:t>
            </a:r>
            <a:r>
              <a:rPr lang="de-CH" dirty="0" err="1">
                <a:sym typeface="Wingdings" panose="05000000000000000000" pitchFamily="2" charset="2"/>
              </a:rPr>
              <a:t>verschlummern</a:t>
            </a:r>
            <a:r>
              <a:rPr lang="de-CH" dirty="0">
                <a:sym typeface="Wingdings" panose="05000000000000000000" pitchFamily="2" charset="2"/>
              </a:rPr>
              <a:t>» – z.B. jetzt! </a:t>
            </a:r>
          </a:p>
        </p:txBody>
      </p:sp>
      <p:pic>
        <p:nvPicPr>
          <p:cNvPr id="4" name="Grafik 3">
            <a:extLst>
              <a:ext uri="{FF2B5EF4-FFF2-40B4-BE49-F238E27FC236}">
                <a16:creationId xmlns:a16="http://schemas.microsoft.com/office/drawing/2014/main" id="{456CDAFE-1546-45EF-BC4A-04DCCE9AB42B}"/>
              </a:ext>
            </a:extLst>
          </p:cNvPr>
          <p:cNvPicPr>
            <a:picLocks noChangeAspect="1"/>
          </p:cNvPicPr>
          <p:nvPr/>
        </p:nvPicPr>
        <p:blipFill>
          <a:blip r:embed="rId3"/>
          <a:stretch>
            <a:fillRect/>
          </a:stretch>
        </p:blipFill>
        <p:spPr>
          <a:xfrm>
            <a:off x="8361830" y="439404"/>
            <a:ext cx="3429000" cy="1333500"/>
          </a:xfrm>
          <a:prstGeom prst="rect">
            <a:avLst/>
          </a:prstGeom>
        </p:spPr>
      </p:pic>
    </p:spTree>
    <p:extLst>
      <p:ext uri="{BB962C8B-B14F-4D97-AF65-F5344CB8AC3E}">
        <p14:creationId xmlns:p14="http://schemas.microsoft.com/office/powerpoint/2010/main" val="3121346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a:xfrm>
            <a:off x="1143000" y="258483"/>
            <a:ext cx="9906000" cy="1382156"/>
          </a:xfrm>
        </p:spPr>
        <p:txBody>
          <a:bodyPr>
            <a:normAutofit/>
          </a:bodyPr>
          <a:lstStyle/>
          <a:p>
            <a:r>
              <a:rPr lang="de-CH" sz="3200" b="1" i="0" dirty="0">
                <a:latin typeface="+mn-lt"/>
              </a:rPr>
              <a:t>B: Der Pol</a:t>
            </a:r>
            <a:br>
              <a:rPr lang="de-CH" sz="3200" b="1" i="0" dirty="0">
                <a:latin typeface="+mn-lt"/>
              </a:rPr>
            </a:br>
            <a:r>
              <a:rPr lang="de-CH" sz="3200" b="1" i="0" dirty="0">
                <a:latin typeface="+mn-lt"/>
              </a:rPr>
              <a:t>3. Der Pol im Orden </a:t>
            </a:r>
          </a:p>
        </p:txBody>
      </p:sp>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a:xfrm>
            <a:off x="1142999" y="1495577"/>
            <a:ext cx="10576859" cy="5168187"/>
          </a:xfrm>
        </p:spPr>
        <p:txBody>
          <a:bodyPr>
            <a:normAutofit/>
          </a:bodyPr>
          <a:lstStyle/>
          <a:p>
            <a:pPr marL="457200" indent="-457200">
              <a:buAutoNum type="alphaLcParenR"/>
            </a:pPr>
            <a:endParaRPr lang="de-CH" b="1" dirty="0">
              <a:sym typeface="Wingdings" panose="05000000000000000000" pitchFamily="2" charset="2"/>
            </a:endParaRPr>
          </a:p>
          <a:p>
            <a:pPr marL="457200" indent="-457200">
              <a:buAutoNum type="alphaLcParenR"/>
            </a:pPr>
            <a:r>
              <a:rPr lang="de-CH" b="1" dirty="0">
                <a:sym typeface="Wingdings" panose="05000000000000000000" pitchFamily="2" charset="2"/>
              </a:rPr>
              <a:t>Die Stellung des Pols</a:t>
            </a:r>
          </a:p>
          <a:p>
            <a:pPr marL="0" indent="0">
              <a:buNone/>
            </a:pPr>
            <a:r>
              <a:rPr lang="de-CH" sz="2000" b="1" dirty="0">
                <a:sym typeface="Wingdings" panose="05000000000000000000" pitchFamily="2" charset="2"/>
              </a:rPr>
              <a:t>Kritik</a:t>
            </a:r>
            <a:r>
              <a:rPr lang="de-CH" sz="2000" dirty="0">
                <a:sym typeface="Wingdings" panose="05000000000000000000" pitchFamily="2" charset="2"/>
              </a:rPr>
              <a:t>: Aktuelle Pole = Lügenpole, weil Pol eigentlich einzigartig – und im alten Sufitum noch den Menschen verborgen. Heute eigentlich Ordenshelfende und zu unrecht angemasste Bezeichnung als Pol </a:t>
            </a:r>
          </a:p>
          <a:p>
            <a:pPr marL="0" indent="0">
              <a:buNone/>
            </a:pPr>
            <a:br>
              <a:rPr lang="de-CH" sz="2000" dirty="0">
                <a:sym typeface="Wingdings" panose="05000000000000000000" pitchFamily="2" charset="2"/>
              </a:rPr>
            </a:br>
            <a:r>
              <a:rPr lang="de-CH" sz="2000" b="1" dirty="0">
                <a:sym typeface="Wingdings" panose="05000000000000000000" pitchFamily="2" charset="2"/>
              </a:rPr>
              <a:t>Früher</a:t>
            </a:r>
            <a:r>
              <a:rPr lang="de-CH" sz="2000" dirty="0">
                <a:sym typeface="Wingdings" panose="05000000000000000000" pitchFamily="2" charset="2"/>
              </a:rPr>
              <a:t>: Anerkennung durch Titel des Scheichs wie «der Grossscheich», Ruhm und Ehre galt dem, welcher als «Genosse» bezeichnet wurde. </a:t>
            </a:r>
          </a:p>
          <a:p>
            <a:pPr marL="0" indent="0">
              <a:buNone/>
            </a:pPr>
            <a:br>
              <a:rPr lang="de-CH" sz="2000" dirty="0">
                <a:sym typeface="Wingdings" panose="05000000000000000000" pitchFamily="2" charset="2"/>
              </a:rPr>
            </a:br>
            <a:r>
              <a:rPr lang="de-CH" sz="2000" b="1" dirty="0">
                <a:sym typeface="Wingdings" panose="05000000000000000000" pitchFamily="2" charset="2"/>
              </a:rPr>
              <a:t>Heute</a:t>
            </a:r>
            <a:r>
              <a:rPr lang="de-CH" sz="2000" dirty="0">
                <a:sym typeface="Wingdings" panose="05000000000000000000" pitchFamily="2" charset="2"/>
              </a:rPr>
              <a:t>: Institutionalisiertes Sufitum. Persische Derwische, die mit ihrem Pol unzufrieden sind finden sich damit ab. Erkennen aber andere Orden und anderes </a:t>
            </a:r>
            <a:r>
              <a:rPr lang="de-CH" sz="2000" dirty="0" err="1">
                <a:sym typeface="Wingdings" panose="05000000000000000000" pitchFamily="2" charset="2"/>
              </a:rPr>
              <a:t>Suitum</a:t>
            </a:r>
            <a:r>
              <a:rPr lang="de-CH" sz="2000" dirty="0">
                <a:sym typeface="Wingdings" panose="05000000000000000000" pitchFamily="2" charset="2"/>
              </a:rPr>
              <a:t> an, was zeigt, dass sie unzufrieden sind mit ihren Machtoberhäuptern. </a:t>
            </a:r>
          </a:p>
          <a:p>
            <a:pPr marL="0" indent="0">
              <a:buNone/>
            </a:pPr>
            <a:r>
              <a:rPr lang="de-CH" sz="2000" dirty="0">
                <a:sym typeface="Wingdings" panose="05000000000000000000" pitchFamily="2" charset="2"/>
              </a:rPr>
              <a:t>Andere, wie z.B. </a:t>
            </a:r>
            <a:r>
              <a:rPr lang="de-CH" sz="2000" dirty="0" err="1">
                <a:sym typeface="Wingdings" panose="05000000000000000000" pitchFamily="2" charset="2"/>
              </a:rPr>
              <a:t>Safi’alisahiya</a:t>
            </a:r>
            <a:r>
              <a:rPr lang="de-CH" sz="2000" dirty="0">
                <a:sym typeface="Wingdings" panose="05000000000000000000" pitchFamily="2" charset="2"/>
              </a:rPr>
              <a:t> kennen aktuell keinen Pol </a:t>
            </a:r>
          </a:p>
        </p:txBody>
      </p:sp>
    </p:spTree>
    <p:extLst>
      <p:ext uri="{BB962C8B-B14F-4D97-AF65-F5344CB8AC3E}">
        <p14:creationId xmlns:p14="http://schemas.microsoft.com/office/powerpoint/2010/main" val="413970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a:xfrm>
            <a:off x="1202765" y="236072"/>
            <a:ext cx="9906000" cy="1382156"/>
          </a:xfrm>
        </p:spPr>
        <p:txBody>
          <a:bodyPr>
            <a:normAutofit/>
          </a:bodyPr>
          <a:lstStyle/>
          <a:p>
            <a:r>
              <a:rPr lang="de-CH" sz="3200" b="1" i="0" dirty="0">
                <a:latin typeface="+mn-lt"/>
              </a:rPr>
              <a:t>B: Der Pol</a:t>
            </a:r>
            <a:br>
              <a:rPr lang="de-CH" sz="3200" b="1" i="0" dirty="0">
                <a:latin typeface="+mn-lt"/>
              </a:rPr>
            </a:br>
            <a:r>
              <a:rPr lang="de-CH" sz="3200" b="1" i="0" dirty="0">
                <a:latin typeface="+mn-lt"/>
              </a:rPr>
              <a:t>3. Der Pol im Orden </a:t>
            </a:r>
          </a:p>
        </p:txBody>
      </p:sp>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a:xfrm>
            <a:off x="1043641" y="1698777"/>
            <a:ext cx="10224247" cy="4612375"/>
          </a:xfrm>
        </p:spPr>
        <p:txBody>
          <a:bodyPr>
            <a:normAutofit fontScale="55000" lnSpcReduction="20000"/>
          </a:bodyPr>
          <a:lstStyle/>
          <a:p>
            <a:pPr marL="0" indent="0">
              <a:buNone/>
            </a:pPr>
            <a:r>
              <a:rPr lang="de-CH" sz="4400" b="1" dirty="0">
                <a:sym typeface="Wingdings" panose="05000000000000000000" pitchFamily="2" charset="2"/>
              </a:rPr>
              <a:t>b) Affiliation und Nachfolge </a:t>
            </a:r>
          </a:p>
          <a:p>
            <a:pPr marL="0" indent="0">
              <a:buNone/>
            </a:pPr>
            <a:endParaRPr lang="de-CH" dirty="0">
              <a:sym typeface="Wingdings" panose="05000000000000000000" pitchFamily="2" charset="2"/>
            </a:endParaRPr>
          </a:p>
          <a:p>
            <a:pPr>
              <a:buFontTx/>
              <a:buChar char="-"/>
            </a:pPr>
            <a:r>
              <a:rPr lang="de-CH" sz="3600" b="1" dirty="0">
                <a:sym typeface="Wingdings" panose="05000000000000000000" pitchFamily="2" charset="2"/>
              </a:rPr>
              <a:t>Affiliationskette</a:t>
            </a:r>
            <a:r>
              <a:rPr lang="de-CH" sz="3600" dirty="0">
                <a:sym typeface="Wingdings" panose="05000000000000000000" pitchFamily="2" charset="2"/>
              </a:rPr>
              <a:t> wie bei </a:t>
            </a:r>
            <a:r>
              <a:rPr lang="de-CH" sz="3600" dirty="0" err="1">
                <a:sym typeface="Wingdings" panose="05000000000000000000" pitchFamily="2" charset="2"/>
              </a:rPr>
              <a:t>Sunnis</a:t>
            </a:r>
            <a:r>
              <a:rPr lang="de-CH" sz="3600" dirty="0">
                <a:sym typeface="Wingdings" panose="05000000000000000000" pitchFamily="2" charset="2"/>
              </a:rPr>
              <a:t> (also Ableitung von Hadithen und Koran, weil schon zu Zeiten der grossen Mystiker Aussprüche ausgetauscht wurden) </a:t>
            </a:r>
          </a:p>
          <a:p>
            <a:pPr>
              <a:buFontTx/>
              <a:buChar char="-"/>
            </a:pPr>
            <a:r>
              <a:rPr lang="de-CH" sz="3600" b="1" dirty="0">
                <a:sym typeface="Wingdings" panose="05000000000000000000" pitchFamily="2" charset="2"/>
              </a:rPr>
              <a:t>Affiliation des Pols </a:t>
            </a:r>
            <a:r>
              <a:rPr lang="de-CH" sz="3600" dirty="0">
                <a:sym typeface="Wingdings" panose="05000000000000000000" pitchFamily="2" charset="2"/>
              </a:rPr>
              <a:t>bezieht sich ausschliesslich auf die Reihe seiner Vorgänger im Amt der höchsten Ordensleitung  </a:t>
            </a:r>
          </a:p>
          <a:p>
            <a:pPr>
              <a:buFontTx/>
              <a:buChar char="-"/>
            </a:pPr>
            <a:r>
              <a:rPr lang="de-CH" sz="3600" b="1" dirty="0" err="1">
                <a:sym typeface="Wingdings" panose="05000000000000000000" pitchFamily="2" charset="2"/>
              </a:rPr>
              <a:t>Isnad</a:t>
            </a:r>
            <a:r>
              <a:rPr lang="de-CH" sz="3600" dirty="0">
                <a:sym typeface="Wingdings" panose="05000000000000000000" pitchFamily="2" charset="2"/>
              </a:rPr>
              <a:t>, um prophetische Traditionen nachzuweisen </a:t>
            </a:r>
          </a:p>
          <a:p>
            <a:pPr>
              <a:buFontTx/>
              <a:buChar char="-"/>
            </a:pPr>
            <a:r>
              <a:rPr lang="de-CH" sz="3600" b="1" dirty="0">
                <a:sym typeface="Wingdings" panose="05000000000000000000" pitchFamily="2" charset="2"/>
              </a:rPr>
              <a:t>Ab 5./11. Jahrhundert: </a:t>
            </a:r>
            <a:r>
              <a:rPr lang="de-CH" sz="3600" dirty="0">
                <a:sym typeface="Wingdings" panose="05000000000000000000" pitchFamily="2" charset="2"/>
              </a:rPr>
              <a:t>Berichterstattung interessanter wie das Verhältnis von Meister und Schüler war</a:t>
            </a:r>
          </a:p>
          <a:p>
            <a:pPr>
              <a:buFontTx/>
              <a:buChar char="-"/>
            </a:pPr>
            <a:r>
              <a:rPr lang="de-CH" sz="3600" b="1" dirty="0">
                <a:sym typeface="Wingdings" panose="05000000000000000000" pitchFamily="2" charset="2"/>
              </a:rPr>
              <a:t>Nachfolger des Pols </a:t>
            </a:r>
            <a:r>
              <a:rPr lang="de-CH" sz="3600" dirty="0">
                <a:sym typeface="Wingdings" panose="05000000000000000000" pitchFamily="2" charset="2"/>
              </a:rPr>
              <a:t>hängt von verschiedenen Dingen ab: Verwandtschaftliche Beziehungen, persönliche Verbundenheit mit dem Vorgänger, Einfluss auf die Derwische, öffentliche Stellung, Wohnsitz usw. </a:t>
            </a:r>
          </a:p>
          <a:p>
            <a:pPr>
              <a:buFontTx/>
              <a:buChar char="-"/>
            </a:pPr>
            <a:r>
              <a:rPr lang="de-CH" sz="3600" b="1" dirty="0">
                <a:sym typeface="Wingdings" panose="05000000000000000000" pitchFamily="2" charset="2"/>
              </a:rPr>
              <a:t>Grundsätzlich</a:t>
            </a:r>
            <a:r>
              <a:rPr lang="de-CH" sz="3600" dirty="0">
                <a:sym typeface="Wingdings" panose="05000000000000000000" pitchFamily="2" charset="2"/>
              </a:rPr>
              <a:t>: rechtmässiger Pol kann nur der sein, der von einem rechtmässigen Pol zu seinem persönlichen Nachfolger bestimmt wurde. </a:t>
            </a:r>
          </a:p>
          <a:p>
            <a:pPr>
              <a:buFontTx/>
              <a:buChar char="-"/>
            </a:pPr>
            <a:r>
              <a:rPr lang="de-CH" sz="3600" b="1" dirty="0" err="1">
                <a:sym typeface="Wingdings" panose="05000000000000000000" pitchFamily="2" charset="2"/>
              </a:rPr>
              <a:t>Wasiyatnama</a:t>
            </a:r>
            <a:r>
              <a:rPr lang="de-CH" sz="3600" b="1" dirty="0">
                <a:sym typeface="Wingdings" panose="05000000000000000000" pitchFamily="2" charset="2"/>
              </a:rPr>
              <a:t> (Testament) </a:t>
            </a:r>
            <a:r>
              <a:rPr lang="de-CH" sz="3600" dirty="0">
                <a:sym typeface="Wingdings" panose="05000000000000000000" pitchFamily="2" charset="2"/>
              </a:rPr>
              <a:t>als Unterstützung für Nachfolge bei Amtsantritt  spätere Neuerung (</a:t>
            </a:r>
            <a:r>
              <a:rPr lang="de-CH" sz="3600" dirty="0" err="1">
                <a:sym typeface="Wingdings" panose="05000000000000000000" pitchFamily="2" charset="2"/>
              </a:rPr>
              <a:t>wahrscheindlich</a:t>
            </a:r>
            <a:r>
              <a:rPr lang="de-CH" sz="3600" dirty="0">
                <a:sym typeface="Wingdings" panose="05000000000000000000" pitchFamily="2" charset="2"/>
              </a:rPr>
              <a:t> weil immer wieder Spaltung der Sufis…) </a:t>
            </a:r>
          </a:p>
        </p:txBody>
      </p:sp>
    </p:spTree>
    <p:extLst>
      <p:ext uri="{BB962C8B-B14F-4D97-AF65-F5344CB8AC3E}">
        <p14:creationId xmlns:p14="http://schemas.microsoft.com/office/powerpoint/2010/main" val="121822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3B5589-5494-4B73-BEEA-E1E59D58758A}"/>
              </a:ext>
            </a:extLst>
          </p:cNvPr>
          <p:cNvSpPr>
            <a:spLocks noGrp="1"/>
          </p:cNvSpPr>
          <p:nvPr>
            <p:ph type="title"/>
          </p:nvPr>
        </p:nvSpPr>
        <p:spPr>
          <a:xfrm>
            <a:off x="1114426" y="533400"/>
            <a:ext cx="4529138" cy="1671639"/>
          </a:xfrm>
        </p:spPr>
        <p:txBody>
          <a:bodyPr>
            <a:normAutofit/>
          </a:bodyPr>
          <a:lstStyle/>
          <a:p>
            <a:r>
              <a:rPr lang="de-CH" sz="4100" b="1" i="0">
                <a:latin typeface="+mn-lt"/>
              </a:rPr>
              <a:t>B: Der Pol</a:t>
            </a:r>
            <a:br>
              <a:rPr lang="de-CH" sz="4100" b="1" i="0">
                <a:latin typeface="+mn-lt"/>
              </a:rPr>
            </a:br>
            <a:r>
              <a:rPr lang="de-CH" sz="4100" b="1" i="0">
                <a:latin typeface="+mn-lt"/>
              </a:rPr>
              <a:t>3. Der Pol im Orden </a:t>
            </a:r>
          </a:p>
        </p:txBody>
      </p:sp>
      <p:sp>
        <p:nvSpPr>
          <p:cNvPr id="3" name="Inhaltsplatzhalter 2">
            <a:extLst>
              <a:ext uri="{FF2B5EF4-FFF2-40B4-BE49-F238E27FC236}">
                <a16:creationId xmlns:a16="http://schemas.microsoft.com/office/drawing/2014/main" id="{74237CC3-B20E-4819-AD08-C969898595E7}"/>
              </a:ext>
            </a:extLst>
          </p:cNvPr>
          <p:cNvSpPr>
            <a:spLocks noGrp="1"/>
          </p:cNvSpPr>
          <p:nvPr>
            <p:ph idx="1"/>
          </p:nvPr>
        </p:nvSpPr>
        <p:spPr>
          <a:xfrm>
            <a:off x="1104900" y="2205038"/>
            <a:ext cx="5702300" cy="4119561"/>
          </a:xfrm>
        </p:spPr>
        <p:txBody>
          <a:bodyPr>
            <a:normAutofit fontScale="85000" lnSpcReduction="20000"/>
          </a:bodyPr>
          <a:lstStyle/>
          <a:p>
            <a:pPr marL="0" indent="0">
              <a:lnSpc>
                <a:spcPct val="90000"/>
              </a:lnSpc>
              <a:buNone/>
            </a:pPr>
            <a:r>
              <a:rPr lang="de-CH" sz="2600" b="1" dirty="0">
                <a:sym typeface="Wingdings" panose="05000000000000000000" pitchFamily="2" charset="2"/>
              </a:rPr>
              <a:t>c) Umstrittene Ernennungsurkunden</a:t>
            </a:r>
          </a:p>
          <a:p>
            <a:pPr marL="0" indent="0">
              <a:lnSpc>
                <a:spcPct val="90000"/>
              </a:lnSpc>
              <a:buNone/>
            </a:pPr>
            <a:endParaRPr lang="de-CH" dirty="0">
              <a:sym typeface="Wingdings" panose="05000000000000000000" pitchFamily="2" charset="2"/>
            </a:endParaRPr>
          </a:p>
          <a:p>
            <a:pPr marL="0" indent="0">
              <a:lnSpc>
                <a:spcPct val="90000"/>
              </a:lnSpc>
              <a:buNone/>
            </a:pPr>
            <a:r>
              <a:rPr lang="de-CH" dirty="0">
                <a:sym typeface="Wingdings" panose="05000000000000000000" pitchFamily="2" charset="2"/>
              </a:rPr>
              <a:t>Mit Hilfe vom Beispiel: </a:t>
            </a:r>
          </a:p>
          <a:p>
            <a:pPr marL="0" indent="0">
              <a:lnSpc>
                <a:spcPct val="90000"/>
              </a:lnSpc>
              <a:buNone/>
            </a:pPr>
            <a:r>
              <a:rPr lang="de-CH" dirty="0">
                <a:sym typeface="Wingdings" panose="05000000000000000000" pitchFamily="2" charset="2"/>
              </a:rPr>
              <a:t>Urkunde von </a:t>
            </a:r>
            <a:r>
              <a:rPr lang="de-CH" dirty="0" err="1">
                <a:sym typeface="Wingdings" panose="05000000000000000000" pitchFamily="2" charset="2"/>
              </a:rPr>
              <a:t>Rahmat’alisah</a:t>
            </a:r>
            <a:r>
              <a:rPr lang="de-CH" dirty="0">
                <a:sym typeface="Wingdings" panose="05000000000000000000" pitchFamily="2" charset="2"/>
              </a:rPr>
              <a:t> (gest. wahrscheinlich 1278/1861)</a:t>
            </a:r>
          </a:p>
          <a:p>
            <a:pPr marL="0" indent="0">
              <a:lnSpc>
                <a:spcPct val="90000"/>
              </a:lnSpc>
              <a:buNone/>
            </a:pPr>
            <a:r>
              <a:rPr lang="de-CH" b="1" dirty="0">
                <a:sym typeface="Wingdings" panose="05000000000000000000" pitchFamily="2" charset="2"/>
              </a:rPr>
              <a:t>Bitte lesen Seiten 179/180  </a:t>
            </a:r>
          </a:p>
          <a:p>
            <a:pPr marL="0" indent="0">
              <a:lnSpc>
                <a:spcPct val="90000"/>
              </a:lnSpc>
              <a:buNone/>
            </a:pPr>
            <a:r>
              <a:rPr lang="de-CH" dirty="0">
                <a:sym typeface="Wingdings" panose="05000000000000000000" pitchFamily="2" charset="2"/>
              </a:rPr>
              <a:t> + Gegenüberstellung </a:t>
            </a:r>
            <a:r>
              <a:rPr lang="de-CH" dirty="0" err="1">
                <a:sym typeface="Wingdings" panose="05000000000000000000" pitchFamily="2" charset="2"/>
              </a:rPr>
              <a:t>bzw</a:t>
            </a:r>
            <a:r>
              <a:rPr lang="de-CH" dirty="0">
                <a:sym typeface="Wingdings" panose="05000000000000000000" pitchFamily="2" charset="2"/>
              </a:rPr>
              <a:t>, Abstreiten des Briefes von </a:t>
            </a:r>
            <a:r>
              <a:rPr lang="de-CH" dirty="0" err="1">
                <a:sym typeface="Wingdings" panose="05000000000000000000" pitchFamily="2" charset="2"/>
              </a:rPr>
              <a:t>Gunabdiderwische</a:t>
            </a:r>
            <a:r>
              <a:rPr lang="de-CH" dirty="0">
                <a:sym typeface="Wingdings" panose="05000000000000000000" pitchFamily="2" charset="2"/>
              </a:rPr>
              <a:t> </a:t>
            </a:r>
          </a:p>
          <a:p>
            <a:pPr marL="0" indent="0">
              <a:lnSpc>
                <a:spcPct val="90000"/>
              </a:lnSpc>
              <a:buNone/>
            </a:pPr>
            <a:r>
              <a:rPr lang="de-CH" dirty="0">
                <a:sym typeface="Wingdings" panose="05000000000000000000" pitchFamily="2" charset="2"/>
              </a:rPr>
              <a:t>Seiten 180/181 </a:t>
            </a:r>
          </a:p>
          <a:p>
            <a:pPr marL="0" indent="0">
              <a:lnSpc>
                <a:spcPct val="90000"/>
              </a:lnSpc>
              <a:buNone/>
            </a:pPr>
            <a:endParaRPr lang="de-CH" dirty="0">
              <a:sym typeface="Wingdings" panose="05000000000000000000" pitchFamily="2" charset="2"/>
            </a:endParaRPr>
          </a:p>
          <a:p>
            <a:pPr>
              <a:lnSpc>
                <a:spcPct val="90000"/>
              </a:lnSpc>
              <a:buFont typeface="Wingdings" panose="05000000000000000000" pitchFamily="2" charset="2"/>
              <a:buChar char="à"/>
            </a:pPr>
            <a:r>
              <a:rPr lang="de-CH" sz="2600" b="1" dirty="0">
                <a:sym typeface="Wingdings" panose="05000000000000000000" pitchFamily="2" charset="2"/>
              </a:rPr>
              <a:t>+ 5 Minuten Pause </a:t>
            </a:r>
          </a:p>
          <a:p>
            <a:pPr>
              <a:lnSpc>
                <a:spcPct val="90000"/>
              </a:lnSpc>
              <a:buFont typeface="Wingdings" panose="05000000000000000000" pitchFamily="2" charset="2"/>
              <a:buChar char="à"/>
            </a:pPr>
            <a:r>
              <a:rPr lang="de-CH" sz="2600" b="1" dirty="0">
                <a:sym typeface="Wingdings" panose="05000000000000000000" pitchFamily="2" charset="2"/>
              </a:rPr>
              <a:t>(Frage: Was haltet ihr vom Gegenseitigen </a:t>
            </a:r>
            <a:r>
              <a:rPr lang="de-CH" sz="2600" b="1" dirty="0" err="1">
                <a:sym typeface="Wingdings" panose="05000000000000000000" pitchFamily="2" charset="2"/>
              </a:rPr>
              <a:t>Dissen</a:t>
            </a:r>
            <a:r>
              <a:rPr lang="de-CH" sz="2600" b="1" dirty="0">
                <a:sym typeface="Wingdings" panose="05000000000000000000" pitchFamily="2" charset="2"/>
              </a:rPr>
              <a:t>?)</a:t>
            </a:r>
          </a:p>
          <a:p>
            <a:pPr marL="0" indent="0">
              <a:lnSpc>
                <a:spcPct val="90000"/>
              </a:lnSpc>
              <a:buNone/>
            </a:pPr>
            <a:endParaRPr lang="de-CH" dirty="0">
              <a:sym typeface="Wingdings" panose="05000000000000000000" pitchFamily="2" charset="2"/>
            </a:endParaRPr>
          </a:p>
          <a:p>
            <a:pPr marL="0" indent="0">
              <a:lnSpc>
                <a:spcPct val="90000"/>
              </a:lnSpc>
              <a:buNone/>
            </a:pPr>
            <a:endParaRPr lang="de-CH" dirty="0">
              <a:sym typeface="Wingdings" panose="05000000000000000000" pitchFamily="2" charset="2"/>
            </a:endParaRPr>
          </a:p>
          <a:p>
            <a:pPr marL="0" indent="0">
              <a:lnSpc>
                <a:spcPct val="90000"/>
              </a:lnSpc>
              <a:buNone/>
            </a:pPr>
            <a:endParaRPr lang="de-CH" dirty="0">
              <a:sym typeface="Wingdings" panose="05000000000000000000" pitchFamily="2" charset="2"/>
            </a:endParaRPr>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27B8C643-EBDB-46EE-AE50-D3E92EEC2324}"/>
              </a:ext>
            </a:extLst>
          </p:cNvPr>
          <p:cNvPicPr>
            <a:picLocks noChangeAspect="1"/>
          </p:cNvPicPr>
          <p:nvPr/>
        </p:nvPicPr>
        <p:blipFill>
          <a:blip r:embed="rId3"/>
          <a:stretch>
            <a:fillRect/>
          </a:stretch>
        </p:blipFill>
        <p:spPr>
          <a:xfrm>
            <a:off x="6096001" y="1345710"/>
            <a:ext cx="5562600" cy="4166580"/>
          </a:xfrm>
          <a:prstGeom prst="rect">
            <a:avLst/>
          </a:prstGeom>
        </p:spPr>
      </p:pic>
    </p:spTree>
    <p:extLst>
      <p:ext uri="{BB962C8B-B14F-4D97-AF65-F5344CB8AC3E}">
        <p14:creationId xmlns:p14="http://schemas.microsoft.com/office/powerpoint/2010/main" val="236192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E328C761-F558-4F2C-8CF0-EEB0AD26F103}"/>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087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5DA9140-0514-46DD-849A-C5CC268756A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D3A19439-95A7-4D53-B166-072A2A397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AC8FAE0-8A49-45FE-B25B-28858FC9CD6B}"/>
              </a:ext>
            </a:extLst>
          </p:cNvPr>
          <p:cNvSpPr>
            <a:spLocks noGrp="1"/>
          </p:cNvSpPr>
          <p:nvPr>
            <p:ph type="ctrTitle"/>
          </p:nvPr>
        </p:nvSpPr>
        <p:spPr>
          <a:xfrm>
            <a:off x="1524000" y="2538483"/>
            <a:ext cx="9144000" cy="2825085"/>
          </a:xfrm>
        </p:spPr>
        <p:txBody>
          <a:bodyPr>
            <a:normAutofit/>
          </a:bodyPr>
          <a:lstStyle/>
          <a:p>
            <a:r>
              <a:rPr lang="de-CH" sz="5400" b="1" i="0">
                <a:solidFill>
                  <a:srgbClr val="FFFFFF"/>
                </a:solidFill>
              </a:rPr>
              <a:t>C: Der Scheich </a:t>
            </a:r>
            <a:endParaRPr lang="de-CH" sz="5400" i="0">
              <a:solidFill>
                <a:srgbClr val="FFFFFF"/>
              </a:solidFill>
            </a:endParaRPr>
          </a:p>
        </p:txBody>
      </p:sp>
      <p:sp>
        <p:nvSpPr>
          <p:cNvPr id="3" name="Untertitel 2">
            <a:extLst>
              <a:ext uri="{FF2B5EF4-FFF2-40B4-BE49-F238E27FC236}">
                <a16:creationId xmlns:a16="http://schemas.microsoft.com/office/drawing/2014/main" id="{442AD4CC-57E5-47FC-A72E-A5BC9B183015}"/>
              </a:ext>
            </a:extLst>
          </p:cNvPr>
          <p:cNvSpPr>
            <a:spLocks noGrp="1"/>
          </p:cNvSpPr>
          <p:nvPr>
            <p:ph type="subTitle" idx="1"/>
          </p:nvPr>
        </p:nvSpPr>
        <p:spPr>
          <a:xfrm>
            <a:off x="1524000" y="5472752"/>
            <a:ext cx="9144000" cy="614148"/>
          </a:xfrm>
        </p:spPr>
        <p:txBody>
          <a:bodyPr>
            <a:normAutofit lnSpcReduction="10000"/>
          </a:bodyPr>
          <a:lstStyle/>
          <a:p>
            <a:pPr marL="0" indent="0">
              <a:lnSpc>
                <a:spcPct val="110000"/>
              </a:lnSpc>
              <a:buFont typeface="Arial" panose="020B0604020202020204" pitchFamily="34" charset="0"/>
              <a:buNone/>
            </a:pPr>
            <a:r>
              <a:rPr lang="de-CH" sz="3200" dirty="0" err="1">
                <a:solidFill>
                  <a:srgbClr val="FFFFFF"/>
                </a:solidFill>
              </a:rPr>
              <a:t>Comming</a:t>
            </a:r>
            <a:r>
              <a:rPr lang="de-CH" sz="3200" dirty="0">
                <a:solidFill>
                  <a:srgbClr val="FFFFFF"/>
                </a:solidFill>
              </a:rPr>
              <a:t> </a:t>
            </a:r>
            <a:r>
              <a:rPr lang="de-CH" sz="3200" dirty="0" err="1">
                <a:solidFill>
                  <a:srgbClr val="FFFFFF"/>
                </a:solidFill>
              </a:rPr>
              <a:t>soon</a:t>
            </a:r>
            <a:r>
              <a:rPr lang="de-CH" sz="3200" dirty="0">
                <a:solidFill>
                  <a:srgbClr val="FFFFFF"/>
                </a:solidFill>
              </a:rPr>
              <a:t>..</a:t>
            </a:r>
          </a:p>
          <a:p>
            <a:pPr>
              <a:lnSpc>
                <a:spcPct val="110000"/>
              </a:lnSpc>
            </a:pPr>
            <a:endParaRPr lang="de-CH" sz="400" dirty="0">
              <a:solidFill>
                <a:srgbClr val="FFFFFF"/>
              </a:solidFill>
            </a:endParaRPr>
          </a:p>
        </p:txBody>
      </p:sp>
    </p:spTree>
    <p:extLst>
      <p:ext uri="{BB962C8B-B14F-4D97-AF65-F5344CB8AC3E}">
        <p14:creationId xmlns:p14="http://schemas.microsoft.com/office/powerpoint/2010/main" val="69317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8FAE0-8A49-45FE-B25B-28858FC9CD6B}"/>
              </a:ext>
            </a:extLst>
          </p:cNvPr>
          <p:cNvSpPr>
            <a:spLocks noGrp="1"/>
          </p:cNvSpPr>
          <p:nvPr>
            <p:ph type="ctrTitle"/>
          </p:nvPr>
        </p:nvSpPr>
        <p:spPr>
          <a:xfrm>
            <a:off x="1524000" y="1122363"/>
            <a:ext cx="9144000" cy="1248304"/>
          </a:xfrm>
        </p:spPr>
        <p:txBody>
          <a:bodyPr/>
          <a:lstStyle/>
          <a:p>
            <a:r>
              <a:rPr lang="de-CH" b="1" i="0"/>
              <a:t>C: Der Scheich </a:t>
            </a:r>
            <a:endParaRPr lang="de-CH" i="0" dirty="0"/>
          </a:p>
        </p:txBody>
      </p:sp>
      <p:sp>
        <p:nvSpPr>
          <p:cNvPr id="3" name="Untertitel 2">
            <a:extLst>
              <a:ext uri="{FF2B5EF4-FFF2-40B4-BE49-F238E27FC236}">
                <a16:creationId xmlns:a16="http://schemas.microsoft.com/office/drawing/2014/main" id="{442AD4CC-57E5-47FC-A72E-A5BC9B183015}"/>
              </a:ext>
            </a:extLst>
          </p:cNvPr>
          <p:cNvSpPr>
            <a:spLocks noGrp="1"/>
          </p:cNvSpPr>
          <p:nvPr>
            <p:ph type="subTitle" idx="1"/>
          </p:nvPr>
        </p:nvSpPr>
        <p:spPr>
          <a:xfrm>
            <a:off x="1524000" y="2528711"/>
            <a:ext cx="9144000" cy="2993547"/>
          </a:xfrm>
        </p:spPr>
        <p:txBody>
          <a:bodyPr/>
          <a:lstStyle/>
          <a:p>
            <a:pPr marL="0" indent="0">
              <a:buFont typeface="Arial" panose="020B0604020202020204" pitchFamily="34" charset="0"/>
              <a:buNone/>
            </a:pPr>
            <a:endParaRPr lang="de-CH"/>
          </a:p>
          <a:p>
            <a:pPr marL="0" indent="0">
              <a:buFont typeface="Arial" panose="020B0604020202020204" pitchFamily="34" charset="0"/>
              <a:buNone/>
            </a:pPr>
            <a:r>
              <a:rPr lang="de-CH"/>
              <a:t>1) Die Bezeichnungen für den Scheich </a:t>
            </a:r>
          </a:p>
          <a:p>
            <a:pPr marL="0" indent="0">
              <a:buFont typeface="Arial" panose="020B0604020202020204" pitchFamily="34" charset="0"/>
              <a:buNone/>
            </a:pPr>
            <a:r>
              <a:rPr lang="de-CH"/>
              <a:t>2) Die Stellung des Scheichs im Orden </a:t>
            </a:r>
          </a:p>
          <a:p>
            <a:pPr marL="0" indent="0">
              <a:buFont typeface="Arial" panose="020B0604020202020204" pitchFamily="34" charset="0"/>
              <a:buNone/>
            </a:pPr>
            <a:r>
              <a:rPr lang="de-CH"/>
              <a:t>3) Der Scheich als Heiliger </a:t>
            </a:r>
          </a:p>
          <a:p>
            <a:pPr marL="0" indent="0">
              <a:buFont typeface="Arial" panose="020B0604020202020204" pitchFamily="34" charset="0"/>
              <a:buNone/>
            </a:pPr>
            <a:r>
              <a:rPr lang="de-CH"/>
              <a:t>4) Die Überirdischen Kräfte des Scheichs </a:t>
            </a:r>
          </a:p>
          <a:p>
            <a:pPr marL="0" indent="0">
              <a:buFont typeface="Arial" panose="020B0604020202020204" pitchFamily="34" charset="0"/>
              <a:buNone/>
            </a:pPr>
            <a:r>
              <a:rPr lang="de-CH"/>
              <a:t>5) Die Führung des Novizen </a:t>
            </a:r>
          </a:p>
          <a:p>
            <a:endParaRPr lang="de-CH" dirty="0"/>
          </a:p>
        </p:txBody>
      </p:sp>
    </p:spTree>
    <p:extLst>
      <p:ext uri="{BB962C8B-B14F-4D97-AF65-F5344CB8AC3E}">
        <p14:creationId xmlns:p14="http://schemas.microsoft.com/office/powerpoint/2010/main" val="5524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a:xfrm>
            <a:off x="1129553" y="511309"/>
            <a:ext cx="9577116" cy="1221957"/>
          </a:xfrm>
        </p:spPr>
        <p:txBody>
          <a:bodyPr anchor="ctr">
            <a:normAutofit/>
          </a:bodyPr>
          <a:lstStyle/>
          <a:p>
            <a:r>
              <a:rPr lang="de-CH" sz="4100" b="1" i="0">
                <a:latin typeface="+mn-lt"/>
              </a:rPr>
              <a:t>C: Der Scheich</a:t>
            </a:r>
            <a:br>
              <a:rPr lang="de-CH" sz="4100" b="1" i="0">
                <a:latin typeface="+mn-lt"/>
              </a:rPr>
            </a:br>
            <a:r>
              <a:rPr lang="de-CH" sz="4100" b="1" i="0">
                <a:latin typeface="+mn-lt"/>
              </a:rPr>
              <a:t>1) Die Bezeichnungen für den Scheich </a:t>
            </a:r>
            <a:endParaRPr lang="de-CH" sz="4100"/>
          </a:p>
        </p:txBody>
      </p:sp>
      <p:cxnSp>
        <p:nvCxnSpPr>
          <p:cNvPr id="16" name="Straight Connector 1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884517" y="2324812"/>
            <a:ext cx="7441454" cy="4217928"/>
          </a:xfrm>
        </p:spPr>
        <p:txBody>
          <a:bodyPr>
            <a:normAutofit lnSpcReduction="10000"/>
          </a:bodyPr>
          <a:lstStyle/>
          <a:p>
            <a:pPr>
              <a:lnSpc>
                <a:spcPct val="90000"/>
              </a:lnSpc>
            </a:pPr>
            <a:r>
              <a:rPr lang="de-CH" sz="2200" dirty="0"/>
              <a:t>Nach Gott steht Scheich im Zentrum für Derwische</a:t>
            </a:r>
          </a:p>
          <a:p>
            <a:pPr>
              <a:lnSpc>
                <a:spcPct val="90000"/>
              </a:lnSpc>
              <a:buFont typeface="Wingdings" panose="05000000000000000000" pitchFamily="2" charset="2"/>
              <a:buChar char="à"/>
            </a:pPr>
            <a:r>
              <a:rPr lang="de-CH" sz="2200" dirty="0"/>
              <a:t>Seine Stimme ist Gottes Stimme, sein Befehl ist Gottes Befehl… </a:t>
            </a:r>
          </a:p>
          <a:p>
            <a:pPr>
              <a:lnSpc>
                <a:spcPct val="90000"/>
              </a:lnSpc>
              <a:buFont typeface="Wingdings" panose="05000000000000000000" pitchFamily="2" charset="2"/>
              <a:buChar char="à"/>
            </a:pPr>
            <a:r>
              <a:rPr lang="de-CH" sz="2200" dirty="0"/>
              <a:t>Ernennung zum Scheich durch Pol durch aushändigen von «Erlaubnisbrief» </a:t>
            </a:r>
          </a:p>
          <a:p>
            <a:pPr>
              <a:lnSpc>
                <a:spcPct val="90000"/>
              </a:lnSpc>
              <a:buFont typeface="Wingdings" panose="05000000000000000000" pitchFamily="2" charset="2"/>
              <a:buChar char="à"/>
            </a:pPr>
            <a:r>
              <a:rPr lang="de-CH" sz="2200" b="1" dirty="0" err="1"/>
              <a:t>Sayh</a:t>
            </a:r>
            <a:r>
              <a:rPr lang="de-CH" sz="2200" b="1" dirty="0"/>
              <a:t> – Scheich </a:t>
            </a:r>
          </a:p>
          <a:p>
            <a:pPr>
              <a:lnSpc>
                <a:spcPct val="90000"/>
              </a:lnSpc>
              <a:buFont typeface="Wingdings" panose="05000000000000000000" pitchFamily="2" charset="2"/>
              <a:buChar char="à"/>
            </a:pPr>
            <a:r>
              <a:rPr lang="de-CH" sz="2200" b="1" dirty="0" err="1"/>
              <a:t>Sayh</a:t>
            </a:r>
            <a:r>
              <a:rPr lang="de-CH" sz="2200" b="1" dirty="0"/>
              <a:t> </a:t>
            </a:r>
            <a:r>
              <a:rPr lang="de-CH" sz="2200" b="1" dirty="0" err="1"/>
              <a:t>ul-masayih</a:t>
            </a:r>
            <a:r>
              <a:rPr lang="de-CH" sz="2200" b="1" dirty="0"/>
              <a:t> </a:t>
            </a:r>
            <a:r>
              <a:rPr lang="de-CH" sz="2200" dirty="0"/>
              <a:t>– Scheich der Scheiche, Grossscheich </a:t>
            </a:r>
          </a:p>
          <a:p>
            <a:pPr>
              <a:lnSpc>
                <a:spcPct val="90000"/>
              </a:lnSpc>
              <a:buFont typeface="Wingdings" panose="05000000000000000000" pitchFamily="2" charset="2"/>
              <a:buChar char="à"/>
            </a:pPr>
            <a:r>
              <a:rPr lang="de-CH" sz="2200" b="1" dirty="0" err="1"/>
              <a:t>Sayh</a:t>
            </a:r>
            <a:r>
              <a:rPr lang="de-CH" sz="2200" b="1" dirty="0"/>
              <a:t> </a:t>
            </a:r>
            <a:r>
              <a:rPr lang="de-CH" sz="2200" b="1" dirty="0" err="1"/>
              <a:t>ul-masyih</a:t>
            </a:r>
            <a:r>
              <a:rPr lang="de-CH" sz="2200" b="1" dirty="0"/>
              <a:t> </a:t>
            </a:r>
            <a:r>
              <a:rPr lang="de-CH" sz="2200" dirty="0"/>
              <a:t>ist ähnlich wie </a:t>
            </a:r>
            <a:r>
              <a:rPr lang="de-CH" sz="2200" dirty="0" err="1"/>
              <a:t>qutb</a:t>
            </a:r>
            <a:r>
              <a:rPr lang="de-CH" sz="2200" dirty="0"/>
              <a:t> </a:t>
            </a:r>
            <a:r>
              <a:rPr lang="de-CH" sz="2200" dirty="0" err="1"/>
              <a:t>ul-aqtab</a:t>
            </a:r>
            <a:r>
              <a:rPr lang="de-CH" sz="2200" dirty="0"/>
              <a:t> für den Pol ein Ehrenname für gewöhnlichen Scheich </a:t>
            </a:r>
          </a:p>
          <a:p>
            <a:pPr>
              <a:lnSpc>
                <a:spcPct val="90000"/>
              </a:lnSpc>
              <a:buFont typeface="Wingdings" panose="05000000000000000000" pitchFamily="2" charset="2"/>
              <a:buChar char="à"/>
            </a:pPr>
            <a:r>
              <a:rPr lang="de-CH" sz="2200" b="1" dirty="0" err="1"/>
              <a:t>Pir</a:t>
            </a:r>
            <a:r>
              <a:rPr lang="de-CH" sz="2200" dirty="0"/>
              <a:t> – persisches Äquivalent für arab. </a:t>
            </a:r>
            <a:r>
              <a:rPr lang="de-CH" sz="2200" dirty="0" err="1"/>
              <a:t>Sayh</a:t>
            </a:r>
            <a:r>
              <a:rPr lang="de-CH" sz="2200" dirty="0"/>
              <a:t> (Scheich) </a:t>
            </a:r>
          </a:p>
          <a:p>
            <a:pPr>
              <a:lnSpc>
                <a:spcPct val="90000"/>
              </a:lnSpc>
              <a:buFont typeface="Wingdings" panose="05000000000000000000" pitchFamily="2" charset="2"/>
              <a:buChar char="à"/>
            </a:pPr>
            <a:r>
              <a:rPr lang="de-CH" sz="2200" b="1" dirty="0"/>
              <a:t>Es gibt «</a:t>
            </a:r>
            <a:r>
              <a:rPr lang="de-CH" sz="2200" b="1" dirty="0" err="1"/>
              <a:t>Pir</a:t>
            </a:r>
            <a:r>
              <a:rPr lang="de-CH" sz="2200" b="1" dirty="0"/>
              <a:t>-i </a:t>
            </a:r>
            <a:r>
              <a:rPr lang="de-CH" sz="2200" b="1" dirty="0" err="1"/>
              <a:t>irsad</a:t>
            </a:r>
            <a:r>
              <a:rPr lang="de-CH" sz="2200" b="1" dirty="0"/>
              <a:t>» </a:t>
            </a:r>
            <a:r>
              <a:rPr lang="de-CH" sz="2200" dirty="0"/>
              <a:t>(</a:t>
            </a:r>
            <a:r>
              <a:rPr lang="de-CH" sz="2200" dirty="0" err="1"/>
              <a:t>Pir</a:t>
            </a:r>
            <a:r>
              <a:rPr lang="de-CH" sz="2200" dirty="0"/>
              <a:t> der Rechtleitung), «</a:t>
            </a:r>
            <a:r>
              <a:rPr lang="de-CH" sz="2200" dirty="0" err="1"/>
              <a:t>Pir</a:t>
            </a:r>
            <a:r>
              <a:rPr lang="de-CH" sz="2200" dirty="0"/>
              <a:t>-i </a:t>
            </a:r>
            <a:r>
              <a:rPr lang="de-CH" sz="2200" dirty="0" err="1"/>
              <a:t>dalil</a:t>
            </a:r>
            <a:r>
              <a:rPr lang="de-CH" sz="2200" dirty="0"/>
              <a:t>» (wegweisender </a:t>
            </a:r>
            <a:r>
              <a:rPr lang="de-CH" sz="2200" dirty="0" err="1"/>
              <a:t>Pir</a:t>
            </a:r>
            <a:r>
              <a:rPr lang="de-CH" sz="2200" dirty="0"/>
              <a:t>), «</a:t>
            </a:r>
            <a:r>
              <a:rPr lang="de-CH" sz="2200" dirty="0" err="1"/>
              <a:t>Pir</a:t>
            </a:r>
            <a:r>
              <a:rPr lang="de-CH" sz="2200" dirty="0"/>
              <a:t>-i </a:t>
            </a:r>
            <a:r>
              <a:rPr lang="de-CH" sz="2200" dirty="0" err="1"/>
              <a:t>suhbat</a:t>
            </a:r>
            <a:r>
              <a:rPr lang="de-CH" sz="2200" dirty="0"/>
              <a:t>» (</a:t>
            </a:r>
            <a:r>
              <a:rPr lang="de-CH" sz="2200" dirty="0" err="1"/>
              <a:t>Pir</a:t>
            </a:r>
            <a:r>
              <a:rPr lang="de-CH" sz="2200" dirty="0"/>
              <a:t> mit welchem man Umgang hat)</a:t>
            </a:r>
          </a:p>
        </p:txBody>
      </p:sp>
      <p:cxnSp>
        <p:nvCxnSpPr>
          <p:cNvPr id="22" name="Straight Connector 2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m 6">
            <a:extLst>
              <a:ext uri="{FF2B5EF4-FFF2-40B4-BE49-F238E27FC236}">
                <a16:creationId xmlns:a16="http://schemas.microsoft.com/office/drawing/2014/main" id="{3790F46F-AA1A-4279-94E2-043E49B521D8}"/>
              </a:ext>
            </a:extLst>
          </p:cNvPr>
          <p:cNvGraphicFramePr/>
          <p:nvPr>
            <p:extLst>
              <p:ext uri="{D42A27DB-BD31-4B8C-83A1-F6EECF244321}">
                <p14:modId xmlns:p14="http://schemas.microsoft.com/office/powerpoint/2010/main" val="3427392678"/>
              </p:ext>
            </p:extLst>
          </p:nvPr>
        </p:nvGraphicFramePr>
        <p:xfrm>
          <a:off x="8476876" y="2591607"/>
          <a:ext cx="3428253" cy="3755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5470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2) Die Stellung des Scheichs im Orden </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3"/>
            <a:ext cx="9906000" cy="4373317"/>
          </a:xfrm>
        </p:spPr>
        <p:txBody>
          <a:bodyPr>
            <a:normAutofit fontScale="85000" lnSpcReduction="20000"/>
          </a:bodyPr>
          <a:lstStyle/>
          <a:p>
            <a:r>
              <a:rPr lang="de-CH" b="1" dirty="0"/>
              <a:t>Scheich = Vorgesetzter der Derwische </a:t>
            </a:r>
          </a:p>
          <a:p>
            <a:r>
              <a:rPr lang="de-CH" b="1" dirty="0"/>
              <a:t>Höchste Autorität des Ordens</a:t>
            </a:r>
            <a:r>
              <a:rPr lang="de-CH" dirty="0"/>
              <a:t>, dem Pol begegnet er nie oder selten (innere Verbundenheit gegenüber seinem Meister) </a:t>
            </a:r>
          </a:p>
          <a:p>
            <a:r>
              <a:rPr lang="de-CH" b="1" dirty="0"/>
              <a:t>Scheich wird vom Pol ernannt </a:t>
            </a:r>
            <a:r>
              <a:rPr lang="de-CH" dirty="0"/>
              <a:t>und ist ihm zu Gehorsam verpflichtet </a:t>
            </a:r>
          </a:p>
          <a:p>
            <a:r>
              <a:rPr lang="de-CH" b="1" dirty="0"/>
              <a:t>Pol ist Führer aller Ordensmitglieder</a:t>
            </a:r>
            <a:r>
              <a:rPr lang="de-CH" dirty="0"/>
              <a:t>; dem Scheich wird ein bestimmtes Gebiet zugewiesen – er ist also nicht Scheich des Ordens im allgemeinen, unbestimmten und unbegrenzten Sinn</a:t>
            </a:r>
          </a:p>
          <a:p>
            <a:r>
              <a:rPr lang="de-CH" dirty="0"/>
              <a:t>Ausserhalb seiner eigenen Zone soll kein </a:t>
            </a:r>
            <a:r>
              <a:rPr lang="de-CH" b="1" dirty="0"/>
              <a:t>Scheich ohne Erlaubnis des Pols </a:t>
            </a:r>
            <a:r>
              <a:rPr lang="de-CH" dirty="0"/>
              <a:t>oder des Scheichs, in dessen Gebiet er sich aufhält, Versammlungen abhalten oder Novizen aufnehmen. </a:t>
            </a:r>
          </a:p>
          <a:p>
            <a:r>
              <a:rPr lang="de-CH" b="1" dirty="0"/>
              <a:t>Aufgaben des Scheichs mannigfaltig: </a:t>
            </a:r>
          </a:p>
          <a:p>
            <a:pPr marL="0" indent="0">
              <a:buNone/>
            </a:pPr>
            <a:r>
              <a:rPr lang="de-CH" b="1" dirty="0"/>
              <a:t>Prüft Kandidaten für </a:t>
            </a:r>
            <a:r>
              <a:rPr lang="de-CH" b="1" dirty="0" err="1"/>
              <a:t>Derwischtum</a:t>
            </a:r>
            <a:r>
              <a:rPr lang="de-CH" b="1" dirty="0"/>
              <a:t>, nimmt neue </a:t>
            </a:r>
            <a:r>
              <a:rPr lang="de-CH" b="1" dirty="0" err="1"/>
              <a:t>Noziven</a:t>
            </a:r>
            <a:r>
              <a:rPr lang="de-CH" b="1" dirty="0"/>
              <a:t> auf </a:t>
            </a:r>
            <a:r>
              <a:rPr lang="de-CH" dirty="0"/>
              <a:t>(in seinem eigenen Gebiet), seiht sie allmählich in die Geheimnisse des Orden ein und belehrt sie im Gebet. </a:t>
            </a:r>
          </a:p>
          <a:p>
            <a:pPr marL="0" indent="0">
              <a:buNone/>
            </a:pPr>
            <a:r>
              <a:rPr lang="de-CH" dirty="0"/>
              <a:t>Heute: Keine geistliche Führung der Novizen mehr, weil in dritte Phase der </a:t>
            </a:r>
            <a:r>
              <a:rPr lang="de-CH" dirty="0" err="1"/>
              <a:t>Sufik</a:t>
            </a:r>
            <a:r>
              <a:rPr lang="de-CH" dirty="0"/>
              <a:t> eingetreten – ritualistisches Sufitum, also Leitung und Überwachung der Riten aktuell Hauptaufgabe der Scheiche. </a:t>
            </a:r>
          </a:p>
        </p:txBody>
      </p:sp>
    </p:spTree>
    <p:extLst>
      <p:ext uri="{BB962C8B-B14F-4D97-AF65-F5344CB8AC3E}">
        <p14:creationId xmlns:p14="http://schemas.microsoft.com/office/powerpoint/2010/main" val="68803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3E0373C-BDE9-4FAA-892A-B226DD970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FC2BFFFF-16DA-434F-B48D-28B539690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a:xfrm>
            <a:off x="280894" y="364565"/>
            <a:ext cx="2874682" cy="3233270"/>
          </a:xfrm>
        </p:spPr>
        <p:txBody>
          <a:bodyPr anchor="t">
            <a:noAutofit/>
          </a:bodyPr>
          <a:lstStyle/>
          <a:p>
            <a:r>
              <a:rPr lang="de-CH" sz="3200" b="1" i="0" dirty="0">
                <a:latin typeface="+mn-lt"/>
              </a:rPr>
              <a:t>C: Der Scheich</a:t>
            </a:r>
            <a:br>
              <a:rPr lang="de-CH" sz="3200" b="1" i="0" dirty="0">
                <a:latin typeface="+mn-lt"/>
              </a:rPr>
            </a:br>
            <a:r>
              <a:rPr lang="de-CH" sz="3200" b="1" i="0" dirty="0">
                <a:latin typeface="+mn-lt"/>
              </a:rPr>
              <a:t>3) Der Scheich als Heiliger </a:t>
            </a:r>
            <a:endParaRPr lang="de-CH" sz="3200" dirty="0"/>
          </a:p>
        </p:txBody>
      </p:sp>
      <p:cxnSp>
        <p:nvCxnSpPr>
          <p:cNvPr id="12" name="Straight Connector 11">
            <a:extLst>
              <a:ext uri="{FF2B5EF4-FFF2-40B4-BE49-F238E27FC236}">
                <a16:creationId xmlns:a16="http://schemas.microsoft.com/office/drawing/2014/main" id="{E8EAD419-2D3B-4CD6-A841-F11CA0944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3900792" y="533400"/>
            <a:ext cx="7286018" cy="5791199"/>
          </a:xfrm>
        </p:spPr>
        <p:txBody>
          <a:bodyPr anchor="ctr">
            <a:normAutofit/>
          </a:bodyPr>
          <a:lstStyle/>
          <a:p>
            <a:pPr>
              <a:lnSpc>
                <a:spcPct val="90000"/>
              </a:lnSpc>
            </a:pPr>
            <a:r>
              <a:rPr lang="de-CH" sz="2200"/>
              <a:t>Scheich = Wali </a:t>
            </a:r>
            <a:r>
              <a:rPr lang="de-CH" sz="2200">
                <a:sym typeface="Wingdings" panose="05000000000000000000" pitchFamily="2" charset="2"/>
              </a:rPr>
              <a:t> steht Gott nahe </a:t>
            </a:r>
          </a:p>
          <a:p>
            <a:pPr>
              <a:lnSpc>
                <a:spcPct val="90000"/>
              </a:lnSpc>
            </a:pPr>
            <a:r>
              <a:rPr lang="de-CH" sz="2200">
                <a:sym typeface="Wingdings" panose="05000000000000000000" pitchFamily="2" charset="2"/>
              </a:rPr>
              <a:t>Derwisch soll sich Blind dem mystischen Pfad einlassen, weil alle Vorzüge die Heiligen zugeschrieben werden, sollen im Scheich zu finden sein </a:t>
            </a:r>
          </a:p>
          <a:p>
            <a:pPr>
              <a:lnSpc>
                <a:spcPct val="90000"/>
              </a:lnSpc>
            </a:pPr>
            <a:endParaRPr lang="de-CH" sz="2200">
              <a:sym typeface="Wingdings" panose="05000000000000000000" pitchFamily="2" charset="2"/>
            </a:endParaRPr>
          </a:p>
          <a:p>
            <a:pPr>
              <a:lnSpc>
                <a:spcPct val="90000"/>
              </a:lnSpc>
            </a:pPr>
            <a:r>
              <a:rPr lang="de-CH" sz="2200" b="1">
                <a:sym typeface="Wingdings" panose="05000000000000000000" pitchFamily="2" charset="2"/>
              </a:rPr>
              <a:t>Nicht jeder Scheich heilig, folgende Wesenszüge notwendig: </a:t>
            </a:r>
          </a:p>
          <a:p>
            <a:pPr>
              <a:lnSpc>
                <a:spcPct val="90000"/>
              </a:lnSpc>
              <a:buFontTx/>
              <a:buChar char="-"/>
            </a:pPr>
            <a:r>
              <a:rPr lang="de-CH" sz="2200" b="1"/>
              <a:t>Der Schreitende und Hinangezogene </a:t>
            </a:r>
            <a:r>
              <a:rPr lang="de-CH" sz="2200"/>
              <a:t>(S. 189  194 für Vertiefung) </a:t>
            </a:r>
          </a:p>
          <a:p>
            <a:pPr>
              <a:lnSpc>
                <a:spcPct val="90000"/>
              </a:lnSpc>
              <a:buFontTx/>
              <a:buChar char="-"/>
            </a:pPr>
            <a:r>
              <a:rPr lang="de-CH" sz="2200" b="1"/>
              <a:t>Der Vollkommende Vollkommene </a:t>
            </a:r>
            <a:r>
              <a:rPr lang="de-CH" sz="2200"/>
              <a:t>(ein Scheich muss beides sein Schreitender und Hinangezogener, weil er führen und auch heilen muss) </a:t>
            </a:r>
          </a:p>
          <a:p>
            <a:pPr>
              <a:lnSpc>
                <a:spcPct val="90000"/>
              </a:lnSpc>
              <a:buFontTx/>
              <a:buChar char="-"/>
            </a:pPr>
            <a:r>
              <a:rPr lang="de-CH" sz="2200" b="1"/>
              <a:t>Der Zurückgekehrte </a:t>
            </a:r>
            <a:r>
              <a:rPr lang="de-CH" sz="2200"/>
              <a:t>(Rückkehr zu den Menschen vom mystischen Weg, um zu helfen) – Ibn Arabi dazu: «Einige seiner Diener überkommt Gott plötzlich und nimmt sie zu sich; er schickt sie nicht in die Welt zurück und beschäftigt sie mit sich (allein). Das kommt oft vor. Das vollkommene Erbe der Propheten aber besteht in der Rückkehr zu den Menschen»  </a:t>
            </a:r>
          </a:p>
        </p:txBody>
      </p:sp>
    </p:spTree>
    <p:extLst>
      <p:ext uri="{BB962C8B-B14F-4D97-AF65-F5344CB8AC3E}">
        <p14:creationId xmlns:p14="http://schemas.microsoft.com/office/powerpoint/2010/main" val="147591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4) Die überirdischen </a:t>
            </a:r>
            <a:r>
              <a:rPr lang="de-CH" sz="3200" b="1" i="0" dirty="0" err="1">
                <a:latin typeface="+mn-lt"/>
              </a:rPr>
              <a:t>kräfte</a:t>
            </a:r>
            <a:r>
              <a:rPr lang="de-CH" sz="3200" b="1" i="0" dirty="0">
                <a:latin typeface="+mn-lt"/>
              </a:rPr>
              <a:t> des </a:t>
            </a:r>
            <a:r>
              <a:rPr lang="de-CH" sz="3200" b="1" i="0" dirty="0" err="1">
                <a:latin typeface="+mn-lt"/>
              </a:rPr>
              <a:t>scheichs</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4"/>
            <a:ext cx="9906000" cy="4410564"/>
          </a:xfrm>
        </p:spPr>
        <p:txBody>
          <a:bodyPr>
            <a:normAutofit lnSpcReduction="10000"/>
          </a:bodyPr>
          <a:lstStyle/>
          <a:p>
            <a:r>
              <a:rPr lang="de-CH" b="1" dirty="0"/>
              <a:t>A) Wunder </a:t>
            </a:r>
          </a:p>
          <a:p>
            <a:pPr marL="0" indent="0">
              <a:buNone/>
            </a:pPr>
            <a:r>
              <a:rPr lang="de-CH" dirty="0"/>
              <a:t>Frühere Erzählungen wie z.B. fliegende, über das Wasser Schreitende, wilde Tiere bändigende Sufis und andere Wunder Vollbringende. </a:t>
            </a:r>
          </a:p>
          <a:p>
            <a:pPr marL="0" indent="0">
              <a:buNone/>
            </a:pPr>
            <a:r>
              <a:rPr lang="de-CH" b="1" dirty="0"/>
              <a:t>Durch Derwische bestätigte Wunder: </a:t>
            </a:r>
            <a:r>
              <a:rPr lang="de-CH" dirty="0"/>
              <a:t>Zahnschmerzen oder Krankheiten heilende Kräfte, sterilen Frauen Kindersegen herabrufende Fähigkeiten, Verlorenes zurück zum Besitz bringende usw. </a:t>
            </a:r>
          </a:p>
          <a:p>
            <a:pPr marL="0" indent="0">
              <a:buNone/>
            </a:pPr>
            <a:r>
              <a:rPr lang="de-CH" b="1" dirty="0"/>
              <a:t>Kritik</a:t>
            </a:r>
            <a:r>
              <a:rPr lang="de-CH" dirty="0"/>
              <a:t>: Wunder erregen Misstrauen, Sufis trauen den Wundern nicht, wenn sie </a:t>
            </a:r>
            <a:r>
              <a:rPr lang="de-CH" dirty="0" err="1"/>
              <a:t>glauebn</a:t>
            </a:r>
            <a:r>
              <a:rPr lang="de-CH" dirty="0"/>
              <a:t> von Gott überlistet wurden (Gottes Arglist – </a:t>
            </a:r>
            <a:r>
              <a:rPr lang="de-CH" dirty="0" err="1"/>
              <a:t>makr</a:t>
            </a:r>
            <a:r>
              <a:rPr lang="de-CH" dirty="0"/>
              <a:t> </a:t>
            </a:r>
            <a:r>
              <a:rPr lang="de-CH" dirty="0" err="1"/>
              <a:t>hafi</a:t>
            </a:r>
            <a:r>
              <a:rPr lang="de-CH" dirty="0"/>
              <a:t>, um Sufi ins Verderben zu locken) </a:t>
            </a:r>
          </a:p>
          <a:p>
            <a:pPr>
              <a:buFont typeface="Wingdings" panose="05000000000000000000" pitchFamily="2" charset="2"/>
              <a:buChar char="à"/>
            </a:pPr>
            <a:r>
              <a:rPr lang="de-CH" dirty="0">
                <a:sym typeface="Wingdings" panose="05000000000000000000" pitchFamily="2" charset="2"/>
              </a:rPr>
              <a:t>Ängste? </a:t>
            </a:r>
          </a:p>
          <a:p>
            <a:pPr marL="0" indent="0">
              <a:buNone/>
            </a:pPr>
            <a:r>
              <a:rPr lang="de-CH" b="1" dirty="0">
                <a:sym typeface="Wingdings" panose="05000000000000000000" pitchFamily="2" charset="2"/>
              </a:rPr>
              <a:t>Heute</a:t>
            </a:r>
            <a:r>
              <a:rPr lang="de-CH" dirty="0">
                <a:sym typeface="Wingdings" panose="05000000000000000000" pitchFamily="2" charset="2"/>
              </a:rPr>
              <a:t>: Wunder als überflüssig oder unsittlich degradiert. Richtige Wunder sind für die Derwische nur ihre Pole und Scheiche. </a:t>
            </a:r>
            <a:endParaRPr lang="de-CH" dirty="0"/>
          </a:p>
        </p:txBody>
      </p:sp>
    </p:spTree>
    <p:extLst>
      <p:ext uri="{BB962C8B-B14F-4D97-AF65-F5344CB8AC3E}">
        <p14:creationId xmlns:p14="http://schemas.microsoft.com/office/powerpoint/2010/main" val="1907665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4) Die überirdischen </a:t>
            </a:r>
            <a:r>
              <a:rPr lang="de-CH" sz="3200" b="1" i="0" dirty="0" err="1">
                <a:latin typeface="+mn-lt"/>
              </a:rPr>
              <a:t>kräfte</a:t>
            </a:r>
            <a:r>
              <a:rPr lang="de-CH" sz="3200" b="1" i="0" dirty="0">
                <a:latin typeface="+mn-lt"/>
              </a:rPr>
              <a:t> des </a:t>
            </a:r>
            <a:r>
              <a:rPr lang="de-CH" sz="3200" b="1" i="0" dirty="0" err="1">
                <a:latin typeface="+mn-lt"/>
              </a:rPr>
              <a:t>scheichs</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4"/>
            <a:ext cx="9906000" cy="4410564"/>
          </a:xfrm>
        </p:spPr>
        <p:txBody>
          <a:bodyPr>
            <a:normAutofit/>
          </a:bodyPr>
          <a:lstStyle/>
          <a:p>
            <a:r>
              <a:rPr lang="de-CH" b="1" dirty="0"/>
              <a:t>B) Das Hellsehen </a:t>
            </a:r>
          </a:p>
          <a:p>
            <a:pPr marL="0" indent="0">
              <a:buNone/>
            </a:pPr>
            <a:r>
              <a:rPr lang="de-CH" dirty="0"/>
              <a:t>Die sogenannte </a:t>
            </a:r>
            <a:r>
              <a:rPr lang="de-CH" dirty="0" err="1"/>
              <a:t>firasa</a:t>
            </a:r>
            <a:r>
              <a:rPr lang="de-CH" dirty="0"/>
              <a:t> (Gedankenlesen, im weitesten Sinne Hellsehen) bezeichnet das telepathische Hellsehen in Gegenwart, Vergangenheit und Zukunft </a:t>
            </a:r>
          </a:p>
          <a:p>
            <a:pPr>
              <a:buFont typeface="Wingdings" panose="05000000000000000000" pitchFamily="2" charset="2"/>
              <a:buChar char="à"/>
            </a:pPr>
            <a:r>
              <a:rPr lang="de-CH" dirty="0">
                <a:sym typeface="Wingdings" panose="05000000000000000000" pitchFamily="2" charset="2"/>
              </a:rPr>
              <a:t>Also Kenntnis des Verborgenen </a:t>
            </a:r>
          </a:p>
          <a:p>
            <a:pPr>
              <a:buFont typeface="Wingdings" panose="05000000000000000000" pitchFamily="2" charset="2"/>
              <a:buChar char="à"/>
            </a:pPr>
            <a:r>
              <a:rPr lang="de-CH" dirty="0">
                <a:sym typeface="Wingdings" panose="05000000000000000000" pitchFamily="2" charset="2"/>
              </a:rPr>
              <a:t>Eingebung – Einsicht in das Innere in den Menschen (um geheime Gedanken und religiösen Zustand abzulesen) </a:t>
            </a:r>
          </a:p>
          <a:p>
            <a:pPr>
              <a:buFont typeface="Wingdings" panose="05000000000000000000" pitchFamily="2" charset="2"/>
              <a:buChar char="à"/>
            </a:pPr>
            <a:r>
              <a:rPr lang="de-CH" dirty="0">
                <a:sym typeface="Wingdings" panose="05000000000000000000" pitchFamily="2" charset="2"/>
              </a:rPr>
              <a:t>Vor allem bei </a:t>
            </a:r>
            <a:r>
              <a:rPr lang="de-CH" dirty="0" err="1">
                <a:sym typeface="Wingdings" panose="05000000000000000000" pitchFamily="2" charset="2"/>
              </a:rPr>
              <a:t>Dahabi_derwischen</a:t>
            </a:r>
            <a:r>
              <a:rPr lang="de-CH" dirty="0">
                <a:sym typeface="Wingdings" panose="05000000000000000000" pitchFamily="2" charset="2"/>
              </a:rPr>
              <a:t> unerschütterliche Glaube an diese Fähigkeiten des Scheichs </a:t>
            </a:r>
            <a:r>
              <a:rPr lang="de-CH" dirty="0"/>
              <a:t> </a:t>
            </a:r>
          </a:p>
          <a:p>
            <a:pPr>
              <a:buFont typeface="Wingdings" panose="05000000000000000000" pitchFamily="2" charset="2"/>
              <a:buChar char="à"/>
            </a:pPr>
            <a:r>
              <a:rPr lang="de-CH" dirty="0"/>
              <a:t>Heute umstritten…</a:t>
            </a:r>
          </a:p>
        </p:txBody>
      </p:sp>
    </p:spTree>
    <p:extLst>
      <p:ext uri="{BB962C8B-B14F-4D97-AF65-F5344CB8AC3E}">
        <p14:creationId xmlns:p14="http://schemas.microsoft.com/office/powerpoint/2010/main" val="4096805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a:xfrm>
            <a:off x="5146159" y="685800"/>
            <a:ext cx="6238688" cy="1382233"/>
          </a:xfrm>
        </p:spPr>
        <p:txBody>
          <a:bodyPr>
            <a:normAutofit/>
          </a:bodyPr>
          <a:lstStyle/>
          <a:p>
            <a:r>
              <a:rPr lang="de-CH" sz="3100" b="1" i="0">
                <a:latin typeface="+mn-lt"/>
              </a:rPr>
              <a:t>C: Der Scheich</a:t>
            </a:r>
            <a:br>
              <a:rPr lang="de-CH" sz="3100" b="1" i="0">
                <a:latin typeface="+mn-lt"/>
              </a:rPr>
            </a:br>
            <a:r>
              <a:rPr lang="de-CH" sz="3100" b="1" i="0">
                <a:latin typeface="+mn-lt"/>
              </a:rPr>
              <a:t>4) Die überirdischen </a:t>
            </a:r>
            <a:r>
              <a:rPr lang="de-CH" sz="3100" b="1" i="0" err="1">
                <a:latin typeface="+mn-lt"/>
              </a:rPr>
              <a:t>kräfte</a:t>
            </a:r>
            <a:r>
              <a:rPr lang="de-CH" sz="3100" b="1" i="0">
                <a:latin typeface="+mn-lt"/>
              </a:rPr>
              <a:t> des </a:t>
            </a:r>
            <a:r>
              <a:rPr lang="de-CH" sz="3100" b="1" i="0" err="1">
                <a:latin typeface="+mn-lt"/>
              </a:rPr>
              <a:t>scheichs</a:t>
            </a:r>
            <a:endParaRPr lang="de-CH" sz="3100"/>
          </a:p>
        </p:txBody>
      </p:sp>
      <p:pic>
        <p:nvPicPr>
          <p:cNvPr id="4" name="Grafik 3">
            <a:extLst>
              <a:ext uri="{FF2B5EF4-FFF2-40B4-BE49-F238E27FC236}">
                <a16:creationId xmlns:a16="http://schemas.microsoft.com/office/drawing/2014/main" id="{AA841FDA-0B8D-41E2-A1A7-C9EB4B62E737}"/>
              </a:ext>
            </a:extLst>
          </p:cNvPr>
          <p:cNvPicPr>
            <a:picLocks noChangeAspect="1"/>
          </p:cNvPicPr>
          <p:nvPr/>
        </p:nvPicPr>
        <p:blipFill rotWithShape="1">
          <a:blip r:embed="rId3"/>
          <a:srcRect l="13546" r="14209" b="1"/>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5146158" y="2301949"/>
            <a:ext cx="6513936" cy="4343886"/>
          </a:xfrm>
        </p:spPr>
        <p:txBody>
          <a:bodyPr>
            <a:normAutofit/>
          </a:bodyPr>
          <a:lstStyle/>
          <a:p>
            <a:pPr>
              <a:lnSpc>
                <a:spcPct val="90000"/>
              </a:lnSpc>
            </a:pPr>
            <a:r>
              <a:rPr lang="de-CH" sz="2000" b="1" dirty="0"/>
              <a:t>C) Der Blick </a:t>
            </a:r>
          </a:p>
          <a:p>
            <a:pPr marL="0" indent="0">
              <a:lnSpc>
                <a:spcPct val="90000"/>
              </a:lnSpc>
              <a:buNone/>
            </a:pPr>
            <a:r>
              <a:rPr lang="de-CH" sz="2000" dirty="0"/>
              <a:t>Im Gegensatz zum Orient sucht man den Segen des Blickes (</a:t>
            </a:r>
            <a:r>
              <a:rPr lang="de-CH" sz="2000" dirty="0" err="1"/>
              <a:t>nazar</a:t>
            </a:r>
            <a:r>
              <a:rPr lang="de-CH" sz="2000" dirty="0"/>
              <a:t>) bei den Sufis, wenn auch sie das böse/ Fluch fürchten. </a:t>
            </a:r>
          </a:p>
          <a:p>
            <a:pPr marL="0" indent="0">
              <a:lnSpc>
                <a:spcPct val="90000"/>
              </a:lnSpc>
              <a:buNone/>
            </a:pPr>
            <a:r>
              <a:rPr lang="de-CH" sz="2000" b="1" dirty="0"/>
              <a:t>Wirkungsvermögens des Blickes </a:t>
            </a:r>
            <a:r>
              <a:rPr lang="de-CH" sz="2000" dirty="0"/>
              <a:t>der Heiligkeit des Scheichs um jeden Schaden abzuwenden (komme er vom Teufel oder von der Triebseele) </a:t>
            </a:r>
          </a:p>
          <a:p>
            <a:pPr marL="0" indent="0">
              <a:lnSpc>
                <a:spcPct val="90000"/>
              </a:lnSpc>
              <a:buNone/>
            </a:pPr>
            <a:r>
              <a:rPr lang="de-CH" sz="2000" dirty="0"/>
              <a:t>Novize erhofft sich durch Blick des Scheichs geistlichen Fortschritt, auch wenn er den Scheich anblicken darf. </a:t>
            </a:r>
          </a:p>
          <a:p>
            <a:pPr marL="0" indent="0">
              <a:lnSpc>
                <a:spcPct val="90000"/>
              </a:lnSpc>
              <a:buNone/>
            </a:pPr>
            <a:r>
              <a:rPr lang="de-CH" sz="2000" dirty="0"/>
              <a:t>Blicke auch für Erziehung: Der Scheich erzieht mit Blicken, nicht mit Worten (vornehmstes Erziehungsmittel z.B. bei den </a:t>
            </a:r>
            <a:r>
              <a:rPr lang="de-CH" sz="2000" dirty="0" err="1"/>
              <a:t>Haksarderwischen</a:t>
            </a:r>
            <a:r>
              <a:rPr lang="de-CH" sz="2000" dirty="0"/>
              <a:t>) </a:t>
            </a:r>
            <a:r>
              <a:rPr lang="de-CH" sz="2000" dirty="0">
                <a:sym typeface="Wingdings" panose="05000000000000000000" pitchFamily="2" charset="2"/>
              </a:rPr>
              <a:t> Spiel mit den Blicken</a:t>
            </a:r>
            <a:endParaRPr lang="de-CH" sz="2000" dirty="0"/>
          </a:p>
          <a:p>
            <a:pPr marL="0" indent="0">
              <a:lnSpc>
                <a:spcPct val="90000"/>
              </a:lnSpc>
              <a:buNone/>
            </a:pPr>
            <a:endParaRPr lang="de-CH" sz="2000" dirty="0"/>
          </a:p>
        </p:txBody>
      </p:sp>
      <p:cxnSp>
        <p:nvCxnSpPr>
          <p:cNvPr id="11" name="Straight Connector 1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739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a:xfrm>
            <a:off x="5146159" y="685800"/>
            <a:ext cx="6238688" cy="1382233"/>
          </a:xfrm>
        </p:spPr>
        <p:txBody>
          <a:bodyPr>
            <a:normAutofit/>
          </a:bodyPr>
          <a:lstStyle/>
          <a:p>
            <a:r>
              <a:rPr lang="de-CH" sz="3100" b="1" i="0">
                <a:latin typeface="+mn-lt"/>
              </a:rPr>
              <a:t>C: Der Scheich</a:t>
            </a:r>
            <a:br>
              <a:rPr lang="de-CH" sz="3100" b="1" i="0">
                <a:latin typeface="+mn-lt"/>
              </a:rPr>
            </a:br>
            <a:r>
              <a:rPr lang="de-CH" sz="3100" b="1" i="0">
                <a:latin typeface="+mn-lt"/>
              </a:rPr>
              <a:t>4) Die überirdischen </a:t>
            </a:r>
            <a:r>
              <a:rPr lang="de-CH" sz="3100" b="1" i="0" err="1">
                <a:latin typeface="+mn-lt"/>
              </a:rPr>
              <a:t>kräfte</a:t>
            </a:r>
            <a:r>
              <a:rPr lang="de-CH" sz="3100" b="1" i="0">
                <a:latin typeface="+mn-lt"/>
              </a:rPr>
              <a:t> des </a:t>
            </a:r>
            <a:r>
              <a:rPr lang="de-CH" sz="3100" b="1" i="0" err="1">
                <a:latin typeface="+mn-lt"/>
              </a:rPr>
              <a:t>scheichs</a:t>
            </a:r>
            <a:endParaRPr lang="de-CH" sz="3100"/>
          </a:p>
        </p:txBody>
      </p:sp>
      <p:pic>
        <p:nvPicPr>
          <p:cNvPr id="4" name="Grafik 3">
            <a:extLst>
              <a:ext uri="{FF2B5EF4-FFF2-40B4-BE49-F238E27FC236}">
                <a16:creationId xmlns:a16="http://schemas.microsoft.com/office/drawing/2014/main" id="{609F7F12-8119-4B9D-A68E-45A31069FEB7}"/>
              </a:ext>
            </a:extLst>
          </p:cNvPr>
          <p:cNvPicPr>
            <a:picLocks noChangeAspect="1"/>
          </p:cNvPicPr>
          <p:nvPr/>
        </p:nvPicPr>
        <p:blipFill rotWithShape="1">
          <a:blip r:embed="rId3"/>
          <a:srcRect l="22841" r="4914" b="1"/>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5146158" y="2301949"/>
            <a:ext cx="6238687" cy="4022650"/>
          </a:xfrm>
        </p:spPr>
        <p:txBody>
          <a:bodyPr>
            <a:normAutofit lnSpcReduction="10000"/>
          </a:bodyPr>
          <a:lstStyle/>
          <a:p>
            <a:pPr>
              <a:lnSpc>
                <a:spcPct val="90000"/>
              </a:lnSpc>
            </a:pPr>
            <a:r>
              <a:rPr lang="de-CH" sz="2000" b="1" dirty="0"/>
              <a:t>D) Das Wirkungsvermögen </a:t>
            </a:r>
          </a:p>
          <a:p>
            <a:pPr marL="0" indent="0">
              <a:lnSpc>
                <a:spcPct val="90000"/>
              </a:lnSpc>
              <a:buNone/>
            </a:pPr>
            <a:r>
              <a:rPr lang="de-CH" sz="2000" dirty="0"/>
              <a:t>Übermenschliche Wirkungen des Blicks – überirdische Kräfte (die sie auch in mancherlei Personen und Gegenständen zu finden glauben), die verschiedene Einflüsse ausüben. </a:t>
            </a:r>
          </a:p>
          <a:p>
            <a:pPr marL="0" indent="0">
              <a:lnSpc>
                <a:spcPct val="90000"/>
              </a:lnSpc>
              <a:buNone/>
            </a:pPr>
            <a:r>
              <a:rPr lang="de-CH" sz="2000" dirty="0"/>
              <a:t>Muslime (</a:t>
            </a:r>
            <a:r>
              <a:rPr lang="de-CH" sz="2000" dirty="0" err="1"/>
              <a:t>Sunnis</a:t>
            </a:r>
            <a:r>
              <a:rPr lang="de-CH" sz="2000" dirty="0"/>
              <a:t>) nennen das </a:t>
            </a:r>
            <a:r>
              <a:rPr lang="de-CH" sz="2000" dirty="0" err="1"/>
              <a:t>baraka</a:t>
            </a:r>
            <a:r>
              <a:rPr lang="de-CH" sz="2000" dirty="0"/>
              <a:t>, die auch über den Tod die Selbstwirksamkeit nicht verliert (z.B. durch Bau eines Brunnen, der dann über Jahrhunderte lang Menschen versorgt..) </a:t>
            </a:r>
          </a:p>
          <a:p>
            <a:pPr>
              <a:lnSpc>
                <a:spcPct val="90000"/>
              </a:lnSpc>
              <a:buFont typeface="Wingdings" panose="05000000000000000000" pitchFamily="2" charset="2"/>
              <a:buChar char="à"/>
            </a:pPr>
            <a:r>
              <a:rPr lang="de-CH" sz="2000" dirty="0">
                <a:sym typeface="Wingdings" panose="05000000000000000000" pitchFamily="2" charset="2"/>
              </a:rPr>
              <a:t>Bei der Baraka, die für Anhänger des Scheichs entscheidend ist: Sie untersteht ganz der Verfügung der Heiligen, in dem er sie besitzt und einsetzen kann wie er will (also überirdische Wirkkräfte) </a:t>
            </a:r>
          </a:p>
          <a:p>
            <a:pPr>
              <a:lnSpc>
                <a:spcPct val="90000"/>
              </a:lnSpc>
              <a:buFont typeface="Wingdings" panose="05000000000000000000" pitchFamily="2" charset="2"/>
              <a:buChar char="à"/>
            </a:pPr>
            <a:r>
              <a:rPr lang="de-CH" sz="2000" dirty="0">
                <a:sym typeface="Wingdings" panose="05000000000000000000" pitchFamily="2" charset="2"/>
              </a:rPr>
              <a:t>Die ganze Weltordnung ist daran geknüpft. Für Derwisch gilt: Er kommt nur durch Wirkungsvermögen seines Scheichs weiter auf mystischen Weg</a:t>
            </a:r>
            <a:endParaRPr lang="de-CH" sz="2000" dirty="0"/>
          </a:p>
        </p:txBody>
      </p:sp>
      <p:cxnSp>
        <p:nvCxnSpPr>
          <p:cNvPr id="11" name="Straight Connector 1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585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4) Die überirdischen </a:t>
            </a:r>
            <a:r>
              <a:rPr lang="de-CH" sz="3200" b="1" i="0" dirty="0" err="1">
                <a:latin typeface="+mn-lt"/>
              </a:rPr>
              <a:t>kräfte</a:t>
            </a:r>
            <a:r>
              <a:rPr lang="de-CH" sz="3200" b="1" i="0" dirty="0">
                <a:latin typeface="+mn-lt"/>
              </a:rPr>
              <a:t> des </a:t>
            </a:r>
            <a:r>
              <a:rPr lang="de-CH" sz="3200" b="1" i="0" dirty="0" err="1">
                <a:latin typeface="+mn-lt"/>
              </a:rPr>
              <a:t>scheichs</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4"/>
            <a:ext cx="9906000" cy="4410564"/>
          </a:xfrm>
        </p:spPr>
        <p:txBody>
          <a:bodyPr>
            <a:normAutofit/>
          </a:bodyPr>
          <a:lstStyle/>
          <a:p>
            <a:r>
              <a:rPr lang="de-CH" b="1" dirty="0"/>
              <a:t>E) Die sog. Einfälle des Scheichs</a:t>
            </a:r>
          </a:p>
          <a:p>
            <a:pPr marL="0" indent="0">
              <a:buNone/>
            </a:pPr>
            <a:endParaRPr lang="de-CH" dirty="0"/>
          </a:p>
          <a:p>
            <a:pPr marL="0" indent="0">
              <a:buNone/>
            </a:pPr>
            <a:r>
              <a:rPr lang="de-CH" dirty="0"/>
              <a:t>Es gehört zur Pflicht des Novizen die Befolgung seiner Einfälle (Ideen) zu erfüllen, </a:t>
            </a:r>
          </a:p>
          <a:p>
            <a:pPr marL="0" indent="0">
              <a:buNone/>
            </a:pPr>
            <a:r>
              <a:rPr lang="de-CH" dirty="0"/>
              <a:t>Einfälle müssen laut </a:t>
            </a:r>
            <a:r>
              <a:rPr lang="de-CH" dirty="0" err="1"/>
              <a:t>Suhrawardi</a:t>
            </a:r>
            <a:r>
              <a:rPr lang="de-CH" dirty="0"/>
              <a:t> dann auch beachtet werden, egal wie klein oder gross sie sind! Die Missachtung missfällt dem Scheich </a:t>
            </a:r>
            <a:r>
              <a:rPr lang="de-CH" dirty="0">
                <a:sym typeface="Wingdings" panose="05000000000000000000" pitchFamily="2" charset="2"/>
              </a:rPr>
              <a:t></a:t>
            </a:r>
            <a:endParaRPr lang="de-CH" dirty="0"/>
          </a:p>
        </p:txBody>
      </p:sp>
    </p:spTree>
    <p:extLst>
      <p:ext uri="{BB962C8B-B14F-4D97-AF65-F5344CB8AC3E}">
        <p14:creationId xmlns:p14="http://schemas.microsoft.com/office/powerpoint/2010/main" val="292726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9036C1-E77C-470E-AE93-7B61FA4CB799}"/>
              </a:ext>
            </a:extLst>
          </p:cNvPr>
          <p:cNvSpPr>
            <a:spLocks noGrp="1"/>
          </p:cNvSpPr>
          <p:nvPr>
            <p:ph type="title"/>
          </p:nvPr>
        </p:nvSpPr>
        <p:spPr/>
        <p:txBody>
          <a:bodyPr/>
          <a:lstStyle/>
          <a:p>
            <a:pPr algn="ctr"/>
            <a:r>
              <a:rPr lang="de-CH" b="1" i="0" dirty="0"/>
              <a:t>Inhalt 😅 </a:t>
            </a:r>
          </a:p>
        </p:txBody>
      </p:sp>
      <p:sp>
        <p:nvSpPr>
          <p:cNvPr id="3" name="Inhaltsplatzhalter 2">
            <a:extLst>
              <a:ext uri="{FF2B5EF4-FFF2-40B4-BE49-F238E27FC236}">
                <a16:creationId xmlns:a16="http://schemas.microsoft.com/office/drawing/2014/main" id="{E1A3DF0D-1DEA-471F-A39C-0DF60A4391A0}"/>
              </a:ext>
            </a:extLst>
          </p:cNvPr>
          <p:cNvSpPr>
            <a:spLocks noGrp="1"/>
          </p:cNvSpPr>
          <p:nvPr>
            <p:ph idx="1"/>
          </p:nvPr>
        </p:nvSpPr>
        <p:spPr>
          <a:xfrm>
            <a:off x="776112" y="1915557"/>
            <a:ext cx="2662707" cy="4024424"/>
          </a:xfrm>
        </p:spPr>
        <p:txBody>
          <a:bodyPr>
            <a:normAutofit lnSpcReduction="10000"/>
          </a:bodyPr>
          <a:lstStyle/>
          <a:p>
            <a:pPr marL="0" indent="0">
              <a:buNone/>
            </a:pPr>
            <a:r>
              <a:rPr lang="de-CH" b="1" dirty="0"/>
              <a:t>A: Das Ordenswesen </a:t>
            </a:r>
          </a:p>
          <a:p>
            <a:pPr marL="0" indent="0">
              <a:buNone/>
            </a:pPr>
            <a:r>
              <a:rPr lang="de-CH" dirty="0"/>
              <a:t>1) Affiliation und Institution </a:t>
            </a:r>
          </a:p>
          <a:p>
            <a:pPr marL="0" indent="0">
              <a:buNone/>
            </a:pPr>
            <a:r>
              <a:rPr lang="de-CH" dirty="0"/>
              <a:t>2) Die Arkandisziplin </a:t>
            </a:r>
          </a:p>
          <a:p>
            <a:pPr marL="0" indent="0">
              <a:buNone/>
            </a:pPr>
            <a:r>
              <a:rPr lang="de-CH" dirty="0"/>
              <a:t>3) Das Verhältnis zur Gesellschaft </a:t>
            </a:r>
          </a:p>
          <a:p>
            <a:pPr marL="0" indent="0">
              <a:buNone/>
            </a:pPr>
            <a:r>
              <a:rPr lang="de-CH" dirty="0"/>
              <a:t>4) Die Finanzierung der Orden </a:t>
            </a:r>
          </a:p>
          <a:p>
            <a:pPr marL="0" indent="0">
              <a:buNone/>
            </a:pPr>
            <a:r>
              <a:rPr lang="de-CH" dirty="0"/>
              <a:t>5) Kritik und Selbstkritik </a:t>
            </a:r>
          </a:p>
          <a:p>
            <a:pPr marL="0" indent="0">
              <a:buNone/>
            </a:pPr>
            <a:endParaRPr lang="de-CH" dirty="0"/>
          </a:p>
          <a:p>
            <a:endParaRPr lang="de-CH" dirty="0"/>
          </a:p>
        </p:txBody>
      </p:sp>
      <p:sp>
        <p:nvSpPr>
          <p:cNvPr id="4" name="Inhaltsplatzhalter 2">
            <a:extLst>
              <a:ext uri="{FF2B5EF4-FFF2-40B4-BE49-F238E27FC236}">
                <a16:creationId xmlns:a16="http://schemas.microsoft.com/office/drawing/2014/main" id="{A9988BE5-42C5-485A-A136-7F0061B9CBA4}"/>
              </a:ext>
            </a:extLst>
          </p:cNvPr>
          <p:cNvSpPr txBox="1">
            <a:spLocks/>
          </p:cNvSpPr>
          <p:nvPr/>
        </p:nvSpPr>
        <p:spPr>
          <a:xfrm>
            <a:off x="3514224" y="1915557"/>
            <a:ext cx="2662707" cy="40244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b="1" dirty="0"/>
              <a:t>B: Der Pol </a:t>
            </a:r>
          </a:p>
          <a:p>
            <a:pPr marL="0" indent="0">
              <a:buNone/>
            </a:pPr>
            <a:r>
              <a:rPr lang="de-CH" dirty="0"/>
              <a:t>1) Zwei Herrschaften </a:t>
            </a:r>
          </a:p>
          <a:p>
            <a:pPr marL="0" indent="0">
              <a:buNone/>
            </a:pPr>
            <a:r>
              <a:rPr lang="de-CH" dirty="0"/>
              <a:t>2) Die Heiligenhierarchie </a:t>
            </a:r>
          </a:p>
          <a:p>
            <a:pPr marL="0" indent="0">
              <a:buNone/>
            </a:pPr>
            <a:r>
              <a:rPr lang="de-CH" dirty="0"/>
              <a:t>3) Der Pol im Orden </a:t>
            </a:r>
          </a:p>
          <a:p>
            <a:pPr marL="0" indent="0">
              <a:buNone/>
            </a:pPr>
            <a:endParaRPr lang="de-CH" dirty="0"/>
          </a:p>
          <a:p>
            <a:pPr marL="0" indent="0">
              <a:buNone/>
            </a:pPr>
            <a:endParaRPr lang="de-CH" dirty="0"/>
          </a:p>
          <a:p>
            <a:pPr marL="0" indent="0">
              <a:buNone/>
            </a:pPr>
            <a:endParaRPr lang="de-CH" b="1" dirty="0"/>
          </a:p>
          <a:p>
            <a:pPr marL="0" indent="0">
              <a:buNone/>
            </a:pPr>
            <a:r>
              <a:rPr lang="de-CH" b="1" dirty="0"/>
              <a:t>PAUSE 5 MIN! </a:t>
            </a:r>
          </a:p>
        </p:txBody>
      </p:sp>
      <p:sp>
        <p:nvSpPr>
          <p:cNvPr id="5" name="Inhaltsplatzhalter 2">
            <a:extLst>
              <a:ext uri="{FF2B5EF4-FFF2-40B4-BE49-F238E27FC236}">
                <a16:creationId xmlns:a16="http://schemas.microsoft.com/office/drawing/2014/main" id="{F5A166D3-AABB-485B-AD42-7395B12B3658}"/>
              </a:ext>
            </a:extLst>
          </p:cNvPr>
          <p:cNvSpPr txBox="1">
            <a:spLocks/>
          </p:cNvSpPr>
          <p:nvPr/>
        </p:nvSpPr>
        <p:spPr>
          <a:xfrm>
            <a:off x="6116312" y="1915558"/>
            <a:ext cx="2662707" cy="44090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b="1" dirty="0"/>
              <a:t>C: Der Scheich </a:t>
            </a:r>
          </a:p>
          <a:p>
            <a:pPr marL="0" indent="0">
              <a:buFont typeface="Arial" panose="020B0604020202020204" pitchFamily="34" charset="0"/>
              <a:buNone/>
            </a:pPr>
            <a:r>
              <a:rPr lang="de-CH" dirty="0"/>
              <a:t>1) Die Bezeichnungen für den Scheich </a:t>
            </a:r>
          </a:p>
          <a:p>
            <a:pPr marL="0" indent="0">
              <a:buFont typeface="Arial" panose="020B0604020202020204" pitchFamily="34" charset="0"/>
              <a:buNone/>
            </a:pPr>
            <a:r>
              <a:rPr lang="de-CH" dirty="0"/>
              <a:t>2) Die Stellung des Scheichs im Orden </a:t>
            </a:r>
          </a:p>
          <a:p>
            <a:pPr marL="0" indent="0">
              <a:buFont typeface="Arial" panose="020B0604020202020204" pitchFamily="34" charset="0"/>
              <a:buNone/>
            </a:pPr>
            <a:r>
              <a:rPr lang="de-CH" dirty="0"/>
              <a:t>3) Der Scheich als Heiliger </a:t>
            </a:r>
          </a:p>
          <a:p>
            <a:pPr marL="0" indent="0">
              <a:buFont typeface="Arial" panose="020B0604020202020204" pitchFamily="34" charset="0"/>
              <a:buNone/>
            </a:pPr>
            <a:r>
              <a:rPr lang="de-CH" dirty="0"/>
              <a:t>4) Die Überirdischen Kräfte des Scheichs </a:t>
            </a:r>
          </a:p>
          <a:p>
            <a:pPr marL="0" indent="0">
              <a:buFont typeface="Arial" panose="020B0604020202020204" pitchFamily="34" charset="0"/>
              <a:buNone/>
            </a:pPr>
            <a:r>
              <a:rPr lang="de-CH" dirty="0"/>
              <a:t>5) Die Führung des Novizen </a:t>
            </a:r>
          </a:p>
          <a:p>
            <a:endParaRPr lang="de-CH" dirty="0"/>
          </a:p>
        </p:txBody>
      </p:sp>
      <p:sp>
        <p:nvSpPr>
          <p:cNvPr id="6" name="Inhaltsplatzhalter 2">
            <a:extLst>
              <a:ext uri="{FF2B5EF4-FFF2-40B4-BE49-F238E27FC236}">
                <a16:creationId xmlns:a16="http://schemas.microsoft.com/office/drawing/2014/main" id="{497E9C89-761C-482F-97E7-0D6394DFFEC5}"/>
              </a:ext>
            </a:extLst>
          </p:cNvPr>
          <p:cNvSpPr txBox="1">
            <a:spLocks/>
          </p:cNvSpPr>
          <p:nvPr/>
        </p:nvSpPr>
        <p:spPr>
          <a:xfrm>
            <a:off x="8779019" y="1862931"/>
            <a:ext cx="2662707" cy="46113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b="1" dirty="0"/>
              <a:t>D: Der Novize </a:t>
            </a:r>
          </a:p>
          <a:p>
            <a:pPr marL="0" indent="0">
              <a:buNone/>
            </a:pPr>
            <a:r>
              <a:rPr lang="de-CH" dirty="0"/>
              <a:t>1) Die Bezeichnungen für den Derwisch </a:t>
            </a:r>
          </a:p>
          <a:p>
            <a:pPr marL="0" indent="0">
              <a:buNone/>
            </a:pPr>
            <a:r>
              <a:rPr lang="de-CH" dirty="0"/>
              <a:t>2) Die Notwendigkeit des Scheichs</a:t>
            </a:r>
          </a:p>
          <a:p>
            <a:pPr marL="0" indent="0">
              <a:buNone/>
            </a:pPr>
            <a:r>
              <a:rPr lang="de-CH" dirty="0"/>
              <a:t>3) Das Verhältnis zum Scheich </a:t>
            </a:r>
          </a:p>
          <a:p>
            <a:pPr marL="0" indent="0">
              <a:buNone/>
            </a:pPr>
            <a:r>
              <a:rPr lang="de-CH" dirty="0"/>
              <a:t>4) Die </a:t>
            </a:r>
            <a:r>
              <a:rPr lang="de-CH" dirty="0" err="1"/>
              <a:t>Eigentschaften</a:t>
            </a:r>
            <a:r>
              <a:rPr lang="de-CH" dirty="0"/>
              <a:t> des Novizen </a:t>
            </a:r>
          </a:p>
        </p:txBody>
      </p:sp>
    </p:spTree>
    <p:extLst>
      <p:ext uri="{BB962C8B-B14F-4D97-AF65-F5344CB8AC3E}">
        <p14:creationId xmlns:p14="http://schemas.microsoft.com/office/powerpoint/2010/main" val="816986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4) Die Führung des Novizen </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4"/>
            <a:ext cx="9906000" cy="4410564"/>
          </a:xfrm>
        </p:spPr>
        <p:txBody>
          <a:bodyPr>
            <a:normAutofit/>
          </a:bodyPr>
          <a:lstStyle/>
          <a:p>
            <a:r>
              <a:rPr lang="de-CH" dirty="0"/>
              <a:t>Der Scheich als Seelenführer (Arzt des Herzens/ Seele) – Stellvertreter Rolle des Propheten </a:t>
            </a:r>
          </a:p>
          <a:p>
            <a:r>
              <a:rPr lang="de-CH" b="1" dirty="0"/>
              <a:t>Scheich muss 21 Erfordernisse für das Scheichtum erfüllen: </a:t>
            </a:r>
          </a:p>
          <a:p>
            <a:endParaRPr lang="de-CH" dirty="0"/>
          </a:p>
          <a:p>
            <a:pPr marL="0" indent="0">
              <a:buNone/>
            </a:pPr>
            <a:endParaRPr lang="de-CH" dirty="0"/>
          </a:p>
        </p:txBody>
      </p:sp>
      <p:pic>
        <p:nvPicPr>
          <p:cNvPr id="4" name="Grafik 3">
            <a:extLst>
              <a:ext uri="{FF2B5EF4-FFF2-40B4-BE49-F238E27FC236}">
                <a16:creationId xmlns:a16="http://schemas.microsoft.com/office/drawing/2014/main" id="{E914CB04-9CFC-4CCE-804E-6DF135A7A3F3}"/>
              </a:ext>
            </a:extLst>
          </p:cNvPr>
          <p:cNvPicPr>
            <a:picLocks noChangeAspect="1"/>
          </p:cNvPicPr>
          <p:nvPr/>
        </p:nvPicPr>
        <p:blipFill>
          <a:blip r:embed="rId3"/>
          <a:stretch>
            <a:fillRect/>
          </a:stretch>
        </p:blipFill>
        <p:spPr>
          <a:xfrm rot="21447687">
            <a:off x="1261240" y="3429000"/>
            <a:ext cx="5099814" cy="3085115"/>
          </a:xfrm>
          <a:prstGeom prst="rect">
            <a:avLst/>
          </a:prstGeom>
        </p:spPr>
      </p:pic>
      <p:pic>
        <p:nvPicPr>
          <p:cNvPr id="5" name="Grafik 4">
            <a:extLst>
              <a:ext uri="{FF2B5EF4-FFF2-40B4-BE49-F238E27FC236}">
                <a16:creationId xmlns:a16="http://schemas.microsoft.com/office/drawing/2014/main" id="{3F6EFE23-E403-44E3-AA82-089DFF02FDF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774873" y="3627623"/>
            <a:ext cx="4644482" cy="2792495"/>
          </a:xfrm>
          <a:prstGeom prst="rect">
            <a:avLst/>
          </a:prstGeom>
        </p:spPr>
      </p:pic>
      <p:pic>
        <p:nvPicPr>
          <p:cNvPr id="6" name="Grafik 5">
            <a:extLst>
              <a:ext uri="{FF2B5EF4-FFF2-40B4-BE49-F238E27FC236}">
                <a16:creationId xmlns:a16="http://schemas.microsoft.com/office/drawing/2014/main" id="{23DC9ACE-76BE-4C95-B1DC-46D4DBF3278D}"/>
              </a:ext>
            </a:extLst>
          </p:cNvPr>
          <p:cNvPicPr>
            <a:picLocks noChangeAspect="1"/>
          </p:cNvPicPr>
          <p:nvPr/>
        </p:nvPicPr>
        <p:blipFill>
          <a:blip r:embed="rId6"/>
          <a:stretch>
            <a:fillRect/>
          </a:stretch>
        </p:blipFill>
        <p:spPr>
          <a:xfrm>
            <a:off x="10231718" y="104308"/>
            <a:ext cx="1675185" cy="1675185"/>
          </a:xfrm>
          <a:prstGeom prst="rect">
            <a:avLst/>
          </a:prstGeom>
        </p:spPr>
      </p:pic>
    </p:spTree>
    <p:extLst>
      <p:ext uri="{BB962C8B-B14F-4D97-AF65-F5344CB8AC3E}">
        <p14:creationId xmlns:p14="http://schemas.microsoft.com/office/powerpoint/2010/main" val="2161250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4) Die Führung des Novizen </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4"/>
            <a:ext cx="9906000" cy="4410564"/>
          </a:xfrm>
        </p:spPr>
        <p:txBody>
          <a:bodyPr>
            <a:normAutofit/>
          </a:bodyPr>
          <a:lstStyle/>
          <a:p>
            <a:r>
              <a:rPr lang="de-CH" b="1" dirty="0"/>
              <a:t>Gesichte und Träume oder einen </a:t>
            </a:r>
            <a:r>
              <a:rPr lang="de-CH" b="1" dirty="0" err="1"/>
              <a:t>sayr</a:t>
            </a:r>
            <a:r>
              <a:rPr lang="de-CH" b="1" dirty="0"/>
              <a:t> sehen (eine Vision haben) </a:t>
            </a:r>
          </a:p>
          <a:p>
            <a:r>
              <a:rPr lang="de-CH" dirty="0"/>
              <a:t>Eigentliche Bedeutung = Reise (bei Sufis: mystische Reise) </a:t>
            </a:r>
          </a:p>
          <a:p>
            <a:endParaRPr lang="de-CH" dirty="0"/>
          </a:p>
          <a:p>
            <a:r>
              <a:rPr lang="de-CH" dirty="0">
                <a:sym typeface="Wingdings" panose="05000000000000000000" pitchFamily="2" charset="2"/>
              </a:rPr>
              <a:t> </a:t>
            </a:r>
            <a:r>
              <a:rPr lang="de-CH" dirty="0" err="1"/>
              <a:t>Dahbiya</a:t>
            </a:r>
            <a:r>
              <a:rPr lang="de-CH" dirty="0"/>
              <a:t> und </a:t>
            </a:r>
            <a:r>
              <a:rPr lang="de-CH" dirty="0" err="1"/>
              <a:t>Ni’matullahiorden</a:t>
            </a:r>
            <a:r>
              <a:rPr lang="de-CH" dirty="0"/>
              <a:t> Vertreter dieser Eigenschaft </a:t>
            </a:r>
          </a:p>
          <a:p>
            <a:r>
              <a:rPr lang="de-CH" dirty="0">
                <a:sym typeface="Wingdings" panose="05000000000000000000" pitchFamily="2" charset="2"/>
              </a:rPr>
              <a:t> </a:t>
            </a:r>
            <a:r>
              <a:rPr lang="de-CH" dirty="0" err="1"/>
              <a:t>Haksar</a:t>
            </a:r>
            <a:r>
              <a:rPr lang="de-CH" dirty="0"/>
              <a:t> kümmert es kaum, Novize, die ungewohntes Erleben sollen sich davon nicht ablenken lassen Gott zu dienen und ihrem Scheich berichten, damit das Herz davon befreit ist. </a:t>
            </a:r>
          </a:p>
          <a:p>
            <a:r>
              <a:rPr lang="de-CH" dirty="0">
                <a:sym typeface="Wingdings" panose="05000000000000000000" pitchFamily="2" charset="2"/>
              </a:rPr>
              <a:t> </a:t>
            </a:r>
            <a:r>
              <a:rPr lang="de-CH" dirty="0" err="1"/>
              <a:t>Suhrawardi</a:t>
            </a:r>
            <a:r>
              <a:rPr lang="de-CH" dirty="0"/>
              <a:t>: Der Scheich legt die visionären Erlebnisse aus  </a:t>
            </a:r>
          </a:p>
          <a:p>
            <a:endParaRPr lang="de-CH" dirty="0"/>
          </a:p>
          <a:p>
            <a:endParaRPr lang="de-CH" dirty="0"/>
          </a:p>
          <a:p>
            <a:pPr marL="0" indent="0">
              <a:buNone/>
            </a:pPr>
            <a:endParaRPr lang="de-CH" dirty="0"/>
          </a:p>
        </p:txBody>
      </p:sp>
    </p:spTree>
    <p:extLst>
      <p:ext uri="{BB962C8B-B14F-4D97-AF65-F5344CB8AC3E}">
        <p14:creationId xmlns:p14="http://schemas.microsoft.com/office/powerpoint/2010/main" val="36048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7768" y="0"/>
            <a:ext cx="5014232" cy="6868738"/>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2713264 w 4584879"/>
              <a:gd name="connsiteY2" fmla="*/ 6863976 h 6863976"/>
              <a:gd name="connsiteX3" fmla="*/ 0 w 4584879"/>
              <a:gd name="connsiteY3" fmla="*/ 6863976 h 6863976"/>
              <a:gd name="connsiteX4" fmla="*/ 0 w 4584879"/>
              <a:gd name="connsiteY4" fmla="*/ 0 h 6863976"/>
              <a:gd name="connsiteX0" fmla="*/ 0 w 4408998"/>
              <a:gd name="connsiteY0" fmla="*/ 4762 h 6868738"/>
              <a:gd name="connsiteX1" fmla="*/ 4408998 w 4408998"/>
              <a:gd name="connsiteY1" fmla="*/ 0 h 6868738"/>
              <a:gd name="connsiteX2" fmla="*/ 2713264 w 4408998"/>
              <a:gd name="connsiteY2" fmla="*/ 6868738 h 6868738"/>
              <a:gd name="connsiteX3" fmla="*/ 0 w 4408998"/>
              <a:gd name="connsiteY3" fmla="*/ 6868738 h 6868738"/>
              <a:gd name="connsiteX4" fmla="*/ 0 w 4408998"/>
              <a:gd name="connsiteY4" fmla="*/ 4762 h 6868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998" h="6868738">
                <a:moveTo>
                  <a:pt x="0" y="4762"/>
                </a:moveTo>
                <a:lnTo>
                  <a:pt x="4408998" y="0"/>
                </a:lnTo>
                <a:lnTo>
                  <a:pt x="2713264" y="6868738"/>
                </a:lnTo>
                <a:lnTo>
                  <a:pt x="0" y="6868738"/>
                </a:lnTo>
                <a:lnTo>
                  <a:pt x="0" y="476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el 4">
            <a:extLst>
              <a:ext uri="{FF2B5EF4-FFF2-40B4-BE49-F238E27FC236}">
                <a16:creationId xmlns:a16="http://schemas.microsoft.com/office/drawing/2014/main" id="{BACF3A25-0BD1-45E4-8D24-33BFB4E43F7A}"/>
              </a:ext>
            </a:extLst>
          </p:cNvPr>
          <p:cNvSpPr>
            <a:spLocks noGrp="1"/>
          </p:cNvSpPr>
          <p:nvPr>
            <p:ph type="title"/>
          </p:nvPr>
        </p:nvSpPr>
        <p:spPr>
          <a:xfrm>
            <a:off x="7758752" y="3109913"/>
            <a:ext cx="3738926" cy="3076576"/>
          </a:xfrm>
        </p:spPr>
        <p:txBody>
          <a:bodyPr vert="horz" lIns="91440" tIns="45720" rIns="91440" bIns="45720" rtlCol="0" anchor="b">
            <a:normAutofit/>
          </a:bodyPr>
          <a:lstStyle/>
          <a:p>
            <a:pPr algn="r"/>
            <a:r>
              <a:rPr lang="en-US"/>
              <a:t>Bsp. für eine Vision </a:t>
            </a:r>
            <a:br>
              <a:rPr lang="en-US"/>
            </a:br>
            <a:endParaRPr lang="en-US"/>
          </a:p>
        </p:txBody>
      </p:sp>
      <p:pic>
        <p:nvPicPr>
          <p:cNvPr id="4" name="Inhaltsplatzhalter 3" descr="Ein Bild, das Text, Zeitung, Front enthält.&#10;&#10;Automatisch generierte Beschreibung">
            <a:extLst>
              <a:ext uri="{FF2B5EF4-FFF2-40B4-BE49-F238E27FC236}">
                <a16:creationId xmlns:a16="http://schemas.microsoft.com/office/drawing/2014/main" id="{D401B8F1-67D2-42FF-BC04-0D12CCB62D31}"/>
              </a:ext>
            </a:extLst>
          </p:cNvPr>
          <p:cNvPicPr>
            <a:picLocks noChangeAspect="1"/>
          </p:cNvPicPr>
          <p:nvPr/>
        </p:nvPicPr>
        <p:blipFill>
          <a:blip r:embed="rId3"/>
          <a:stretch>
            <a:fillRect/>
          </a:stretch>
        </p:blipFill>
        <p:spPr>
          <a:xfrm>
            <a:off x="624253" y="685801"/>
            <a:ext cx="7134497" cy="4262862"/>
          </a:xfrm>
          <a:prstGeom prst="rect">
            <a:avLst/>
          </a:prstGeom>
        </p:spPr>
      </p:pic>
      <p:cxnSp>
        <p:nvCxnSpPr>
          <p:cNvPr id="28" name="Straight Connector 27">
            <a:extLst>
              <a:ext uri="{FF2B5EF4-FFF2-40B4-BE49-F238E27FC236}">
                <a16:creationId xmlns:a16="http://schemas.microsoft.com/office/drawing/2014/main" id="{3A5D40F5-A8C4-4952-BCA6-4D0D14F8BF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58751"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868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4F5F4-10C8-41BC-A1FC-2323BDE3D387}"/>
              </a:ext>
            </a:extLst>
          </p:cNvPr>
          <p:cNvSpPr>
            <a:spLocks noGrp="1"/>
          </p:cNvSpPr>
          <p:nvPr>
            <p:ph type="title"/>
          </p:nvPr>
        </p:nvSpPr>
        <p:spPr/>
        <p:txBody>
          <a:bodyPr>
            <a:normAutofit/>
          </a:bodyPr>
          <a:lstStyle/>
          <a:p>
            <a:r>
              <a:rPr lang="de-CH" sz="3200" b="1" i="0" dirty="0">
                <a:latin typeface="+mn-lt"/>
              </a:rPr>
              <a:t>C: Der Scheich</a:t>
            </a:r>
            <a:br>
              <a:rPr lang="de-CH" sz="3200" b="1" i="0" dirty="0">
                <a:latin typeface="+mn-lt"/>
              </a:rPr>
            </a:br>
            <a:r>
              <a:rPr lang="de-CH" sz="3200" b="1" i="0" dirty="0">
                <a:latin typeface="+mn-lt"/>
              </a:rPr>
              <a:t>4) Die Führung des Novizen </a:t>
            </a:r>
            <a:endParaRPr lang="de-CH" sz="3200" dirty="0"/>
          </a:p>
        </p:txBody>
      </p:sp>
      <p:sp>
        <p:nvSpPr>
          <p:cNvPr id="3" name="Inhaltsplatzhalter 2">
            <a:extLst>
              <a:ext uri="{FF2B5EF4-FFF2-40B4-BE49-F238E27FC236}">
                <a16:creationId xmlns:a16="http://schemas.microsoft.com/office/drawing/2014/main" id="{62F11985-D1B0-49B0-9C9D-B36DA4F9B553}"/>
              </a:ext>
            </a:extLst>
          </p:cNvPr>
          <p:cNvSpPr>
            <a:spLocks noGrp="1"/>
          </p:cNvSpPr>
          <p:nvPr>
            <p:ph idx="1"/>
          </p:nvPr>
        </p:nvSpPr>
        <p:spPr>
          <a:xfrm>
            <a:off x="1143000" y="2009554"/>
            <a:ext cx="9906000" cy="4410564"/>
          </a:xfrm>
        </p:spPr>
        <p:txBody>
          <a:bodyPr>
            <a:normAutofit fontScale="85000" lnSpcReduction="20000"/>
          </a:bodyPr>
          <a:lstStyle/>
          <a:p>
            <a:r>
              <a:rPr lang="de-CH" sz="2800" b="1" dirty="0"/>
              <a:t>Einfälle (zunächst: Gute von bösen unterscheiden können – weil Novize das nicht kann, muss er Scheich zu Rat ziehen) </a:t>
            </a:r>
          </a:p>
          <a:p>
            <a:r>
              <a:rPr lang="de-CH" dirty="0"/>
              <a:t>Derwische folgen heute fast alle der Vierteilung von Einfällen</a:t>
            </a:r>
          </a:p>
          <a:p>
            <a:pPr>
              <a:buFontTx/>
              <a:buChar char="-"/>
            </a:pPr>
            <a:r>
              <a:rPr lang="de-CH" dirty="0"/>
              <a:t>Gott (Eingebung </a:t>
            </a:r>
            <a:r>
              <a:rPr lang="de-CH" dirty="0" err="1"/>
              <a:t>ilham</a:t>
            </a:r>
            <a:r>
              <a:rPr lang="de-CH" dirty="0"/>
              <a:t>), </a:t>
            </a:r>
          </a:p>
          <a:p>
            <a:pPr>
              <a:buFontTx/>
              <a:buChar char="-"/>
            </a:pPr>
            <a:r>
              <a:rPr lang="de-CH" dirty="0"/>
              <a:t>dem Engel (auch </a:t>
            </a:r>
            <a:r>
              <a:rPr lang="de-CH" dirty="0" err="1"/>
              <a:t>ilham</a:t>
            </a:r>
            <a:r>
              <a:rPr lang="de-CH" dirty="0"/>
              <a:t>)</a:t>
            </a:r>
          </a:p>
          <a:p>
            <a:pPr>
              <a:buFontTx/>
              <a:buChar char="-"/>
            </a:pPr>
            <a:r>
              <a:rPr lang="de-CH" dirty="0"/>
              <a:t>dem Satan (Einflüsterung </a:t>
            </a:r>
            <a:r>
              <a:rPr lang="de-CH" dirty="0" err="1"/>
              <a:t>waswasa</a:t>
            </a:r>
            <a:r>
              <a:rPr lang="de-CH" dirty="0"/>
              <a:t>)</a:t>
            </a:r>
          </a:p>
          <a:p>
            <a:pPr>
              <a:buFontTx/>
              <a:buChar char="-"/>
            </a:pPr>
            <a:r>
              <a:rPr lang="de-CH" dirty="0"/>
              <a:t>und der Triebseele (Zureden der Triebseele </a:t>
            </a:r>
            <a:r>
              <a:rPr lang="de-CH" dirty="0" err="1"/>
              <a:t>hawagis</a:t>
            </a:r>
            <a:r>
              <a:rPr lang="de-CH" dirty="0"/>
              <a:t>)</a:t>
            </a:r>
          </a:p>
          <a:p>
            <a:pPr>
              <a:buFontTx/>
              <a:buChar char="-"/>
            </a:pPr>
            <a:r>
              <a:rPr lang="de-CH" dirty="0"/>
              <a:t> </a:t>
            </a:r>
          </a:p>
          <a:p>
            <a:pPr>
              <a:buFont typeface="Wingdings" panose="05000000000000000000" pitchFamily="2" charset="2"/>
              <a:buChar char="à"/>
            </a:pPr>
            <a:r>
              <a:rPr lang="de-CH" dirty="0">
                <a:sym typeface="Wingdings" panose="05000000000000000000" pitchFamily="2" charset="2"/>
              </a:rPr>
              <a:t>Ziel des Gläubigen: Unterscheidung der Einfälle </a:t>
            </a:r>
          </a:p>
          <a:p>
            <a:pPr>
              <a:buFont typeface="Wingdings" panose="05000000000000000000" pitchFamily="2" charset="2"/>
              <a:buChar char="à"/>
            </a:pPr>
            <a:r>
              <a:rPr lang="de-CH" dirty="0">
                <a:sym typeface="Wingdings" panose="05000000000000000000" pitchFamily="2" charset="2"/>
              </a:rPr>
              <a:t>Speisen: Vermeidung von verbotenen Speisen, weil Satan im Essen sein kann</a:t>
            </a:r>
          </a:p>
          <a:p>
            <a:pPr>
              <a:buFont typeface="Wingdings" panose="05000000000000000000" pitchFamily="2" charset="2"/>
              <a:buChar char="à"/>
            </a:pPr>
            <a:r>
              <a:rPr lang="de-CH" dirty="0">
                <a:sym typeface="Wingdings" panose="05000000000000000000" pitchFamily="2" charset="2"/>
              </a:rPr>
              <a:t>Grundsätzlich immer Scheich fragen bei Unsicherheiten, ausserdem: Gebotenes und Empfohlenes tue man und Verbotenes und Missbilligtes lasse man! </a:t>
            </a:r>
            <a:endParaRPr lang="de-CH" dirty="0"/>
          </a:p>
          <a:p>
            <a:endParaRPr lang="de-CH" dirty="0"/>
          </a:p>
          <a:p>
            <a:endParaRPr lang="de-CH" dirty="0"/>
          </a:p>
          <a:p>
            <a:pPr marL="0" indent="0">
              <a:buNone/>
            </a:pPr>
            <a:endParaRPr lang="de-CH" dirty="0"/>
          </a:p>
        </p:txBody>
      </p:sp>
      <p:pic>
        <p:nvPicPr>
          <p:cNvPr id="4" name="Grafik 3">
            <a:extLst>
              <a:ext uri="{FF2B5EF4-FFF2-40B4-BE49-F238E27FC236}">
                <a16:creationId xmlns:a16="http://schemas.microsoft.com/office/drawing/2014/main" id="{DAB03542-0FB0-4551-A18A-9BE5B375E6D0}"/>
              </a:ext>
            </a:extLst>
          </p:cNvPr>
          <p:cNvPicPr>
            <a:picLocks noChangeAspect="1"/>
          </p:cNvPicPr>
          <p:nvPr/>
        </p:nvPicPr>
        <p:blipFill>
          <a:blip r:embed="rId3"/>
          <a:stretch>
            <a:fillRect/>
          </a:stretch>
        </p:blipFill>
        <p:spPr>
          <a:xfrm>
            <a:off x="8623206" y="2814450"/>
            <a:ext cx="2619375" cy="1743075"/>
          </a:xfrm>
          <a:prstGeom prst="rect">
            <a:avLst/>
          </a:prstGeom>
        </p:spPr>
      </p:pic>
    </p:spTree>
    <p:extLst>
      <p:ext uri="{BB962C8B-B14F-4D97-AF65-F5344CB8AC3E}">
        <p14:creationId xmlns:p14="http://schemas.microsoft.com/office/powerpoint/2010/main" val="438864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9011C-F973-4D73-BC51-1AADE273238D}"/>
              </a:ext>
            </a:extLst>
          </p:cNvPr>
          <p:cNvSpPr>
            <a:spLocks noGrp="1"/>
          </p:cNvSpPr>
          <p:nvPr>
            <p:ph type="ctrTitle"/>
          </p:nvPr>
        </p:nvSpPr>
        <p:spPr>
          <a:xfrm>
            <a:off x="1524000" y="1122363"/>
            <a:ext cx="9144000" cy="1135529"/>
          </a:xfrm>
        </p:spPr>
        <p:txBody>
          <a:bodyPr/>
          <a:lstStyle/>
          <a:p>
            <a:r>
              <a:rPr lang="de-CH" b="1" i="0" dirty="0"/>
              <a:t>D: Der Novize </a:t>
            </a:r>
            <a:endParaRPr lang="de-CH" i="0" dirty="0"/>
          </a:p>
        </p:txBody>
      </p:sp>
      <p:sp>
        <p:nvSpPr>
          <p:cNvPr id="3" name="Untertitel 2">
            <a:extLst>
              <a:ext uri="{FF2B5EF4-FFF2-40B4-BE49-F238E27FC236}">
                <a16:creationId xmlns:a16="http://schemas.microsoft.com/office/drawing/2014/main" id="{69A35B06-A815-4460-81D8-E4A9CA548DC6}"/>
              </a:ext>
            </a:extLst>
          </p:cNvPr>
          <p:cNvSpPr>
            <a:spLocks noGrp="1"/>
          </p:cNvSpPr>
          <p:nvPr>
            <p:ph type="subTitle" idx="1"/>
          </p:nvPr>
        </p:nvSpPr>
        <p:spPr>
          <a:xfrm>
            <a:off x="1524000" y="2460979"/>
            <a:ext cx="9144000" cy="3061280"/>
          </a:xfrm>
        </p:spPr>
        <p:txBody>
          <a:bodyPr/>
          <a:lstStyle/>
          <a:p>
            <a:pPr marL="0" indent="0">
              <a:buNone/>
            </a:pPr>
            <a:endParaRPr lang="de-CH" dirty="0"/>
          </a:p>
          <a:p>
            <a:pPr marL="0" indent="0">
              <a:buNone/>
            </a:pPr>
            <a:r>
              <a:rPr lang="de-CH" dirty="0"/>
              <a:t>1) Die Bezeichnungen für den Derwisch </a:t>
            </a:r>
          </a:p>
          <a:p>
            <a:pPr marL="0" indent="0">
              <a:buNone/>
            </a:pPr>
            <a:r>
              <a:rPr lang="de-CH" dirty="0"/>
              <a:t>2) Die Notwendigkeit des Scheichs</a:t>
            </a:r>
          </a:p>
          <a:p>
            <a:pPr marL="0" indent="0">
              <a:buNone/>
            </a:pPr>
            <a:r>
              <a:rPr lang="de-CH" dirty="0"/>
              <a:t>3) Das Verhältnis zum Scheich </a:t>
            </a:r>
          </a:p>
          <a:p>
            <a:pPr marL="0" indent="0">
              <a:buNone/>
            </a:pPr>
            <a:r>
              <a:rPr lang="de-CH" dirty="0"/>
              <a:t>4) Die Eigenschaften des Novizen </a:t>
            </a:r>
          </a:p>
        </p:txBody>
      </p:sp>
    </p:spTree>
    <p:extLst>
      <p:ext uri="{BB962C8B-B14F-4D97-AF65-F5344CB8AC3E}">
        <p14:creationId xmlns:p14="http://schemas.microsoft.com/office/powerpoint/2010/main" val="2054369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43000" y="228601"/>
            <a:ext cx="9906000" cy="1382156"/>
          </a:xfrm>
        </p:spPr>
        <p:txBody>
          <a:bodyPr>
            <a:normAutofit/>
          </a:bodyPr>
          <a:lstStyle/>
          <a:p>
            <a:r>
              <a:rPr lang="de-CH" sz="3200" b="1" i="0" dirty="0">
                <a:latin typeface="+mn-lt"/>
              </a:rPr>
              <a:t>D: Der Novize</a:t>
            </a:r>
            <a:br>
              <a:rPr lang="de-CH" sz="3200" b="1" i="0" dirty="0">
                <a:latin typeface="+mn-lt"/>
              </a:rPr>
            </a:br>
            <a:r>
              <a:rPr lang="de-CH" sz="3200" b="1" i="0" dirty="0">
                <a:latin typeface="+mn-lt"/>
              </a:rPr>
              <a:t>1) Die Bezeichnungen für den Derwisch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43000" y="1610757"/>
            <a:ext cx="7224059" cy="4423221"/>
          </a:xfrm>
        </p:spPr>
        <p:txBody>
          <a:bodyPr>
            <a:normAutofit fontScale="70000" lnSpcReduction="20000"/>
          </a:bodyPr>
          <a:lstStyle/>
          <a:p>
            <a:r>
              <a:rPr lang="de-CH" b="1" dirty="0"/>
              <a:t>Sufi = Benennung, die vom Wollkleid hergeleitet ist (so fielen </a:t>
            </a:r>
            <a:r>
              <a:rPr lang="de-CH" b="1" dirty="0" err="1"/>
              <a:t>frührere</a:t>
            </a:r>
            <a:r>
              <a:rPr lang="de-CH" b="1" dirty="0"/>
              <a:t> Sufis auf) </a:t>
            </a:r>
          </a:p>
          <a:p>
            <a:r>
              <a:rPr lang="de-CH" b="1" dirty="0"/>
              <a:t>Der Sufi hat keine Glaubensrichtung (</a:t>
            </a:r>
            <a:r>
              <a:rPr lang="de-CH" b="1" dirty="0" err="1"/>
              <a:t>as</a:t>
            </a:r>
            <a:r>
              <a:rPr lang="de-CH" b="1" dirty="0"/>
              <a:t>-sufi la </a:t>
            </a:r>
            <a:r>
              <a:rPr lang="de-CH" b="1" dirty="0" err="1"/>
              <a:t>madhaba</a:t>
            </a:r>
            <a:r>
              <a:rPr lang="de-CH" b="1" dirty="0"/>
              <a:t> </a:t>
            </a:r>
            <a:r>
              <a:rPr lang="de-CH" b="1" dirty="0" err="1"/>
              <a:t>lah</a:t>
            </a:r>
            <a:r>
              <a:rPr lang="de-CH" b="1" dirty="0"/>
              <a:t>) </a:t>
            </a:r>
          </a:p>
          <a:p>
            <a:r>
              <a:rPr lang="de-CH" dirty="0" err="1"/>
              <a:t>Tasawwauf</a:t>
            </a:r>
            <a:r>
              <a:rPr lang="de-CH" dirty="0"/>
              <a:t> besteht aus vier Konsonanten: </a:t>
            </a:r>
          </a:p>
          <a:p>
            <a:endParaRPr lang="de-CH" dirty="0"/>
          </a:p>
          <a:p>
            <a:endParaRPr lang="de-CH" dirty="0"/>
          </a:p>
          <a:p>
            <a:endParaRPr lang="de-CH" dirty="0"/>
          </a:p>
          <a:p>
            <a:endParaRPr lang="de-CH" dirty="0"/>
          </a:p>
          <a:p>
            <a:endParaRPr lang="de-CH" dirty="0"/>
          </a:p>
          <a:p>
            <a:endParaRPr lang="de-CH" dirty="0"/>
          </a:p>
          <a:p>
            <a:pPr marL="0" indent="0">
              <a:buNone/>
            </a:pPr>
            <a:r>
              <a:rPr lang="de-CH" dirty="0"/>
              <a:t>Ausserdem:</a:t>
            </a:r>
          </a:p>
          <a:p>
            <a:r>
              <a:rPr lang="de-CH" dirty="0" err="1"/>
              <a:t>Fuqara</a:t>
            </a:r>
            <a:r>
              <a:rPr lang="de-CH" dirty="0"/>
              <a:t> = Heute als alltäglichste Bez. Für </a:t>
            </a:r>
            <a:r>
              <a:rPr lang="de-CH" dirty="0" err="1"/>
              <a:t>Derwischgemeinschaften</a:t>
            </a:r>
            <a:r>
              <a:rPr lang="de-CH" dirty="0"/>
              <a:t> </a:t>
            </a:r>
          </a:p>
          <a:p>
            <a:r>
              <a:rPr lang="de-CH" dirty="0" err="1"/>
              <a:t>Murid</a:t>
            </a:r>
            <a:r>
              <a:rPr lang="de-CH" dirty="0"/>
              <a:t> = Wollender, Strebender, Liebender</a:t>
            </a:r>
          </a:p>
          <a:p>
            <a:r>
              <a:rPr lang="de-CH" dirty="0"/>
              <a:t>Talib = Suchender, Gottsucher  </a:t>
            </a:r>
          </a:p>
          <a:p>
            <a:endParaRPr lang="de-CH" dirty="0"/>
          </a:p>
          <a:p>
            <a:endParaRPr lang="de-CH" dirty="0"/>
          </a:p>
          <a:p>
            <a:pPr marL="0" indent="0">
              <a:buNone/>
            </a:pPr>
            <a:endParaRPr lang="de-CH" dirty="0"/>
          </a:p>
        </p:txBody>
      </p:sp>
      <p:pic>
        <p:nvPicPr>
          <p:cNvPr id="4" name="Grafik 3">
            <a:extLst>
              <a:ext uri="{FF2B5EF4-FFF2-40B4-BE49-F238E27FC236}">
                <a16:creationId xmlns:a16="http://schemas.microsoft.com/office/drawing/2014/main" id="{4A228C9E-8007-4289-A4C2-C251C68D1779}"/>
              </a:ext>
            </a:extLst>
          </p:cNvPr>
          <p:cNvPicPr>
            <a:picLocks noChangeAspect="1"/>
          </p:cNvPicPr>
          <p:nvPr/>
        </p:nvPicPr>
        <p:blipFill>
          <a:blip r:embed="rId3"/>
          <a:stretch>
            <a:fillRect/>
          </a:stretch>
        </p:blipFill>
        <p:spPr>
          <a:xfrm>
            <a:off x="838306" y="2801666"/>
            <a:ext cx="7601300" cy="1585883"/>
          </a:xfrm>
          <a:prstGeom prst="rect">
            <a:avLst/>
          </a:prstGeom>
        </p:spPr>
      </p:pic>
      <p:pic>
        <p:nvPicPr>
          <p:cNvPr id="5" name="Grafik 4">
            <a:extLst>
              <a:ext uri="{FF2B5EF4-FFF2-40B4-BE49-F238E27FC236}">
                <a16:creationId xmlns:a16="http://schemas.microsoft.com/office/drawing/2014/main" id="{4685BFEA-151B-4F48-B81A-F94C4A378860}"/>
              </a:ext>
            </a:extLst>
          </p:cNvPr>
          <p:cNvPicPr>
            <a:picLocks noChangeAspect="1"/>
          </p:cNvPicPr>
          <p:nvPr/>
        </p:nvPicPr>
        <p:blipFill>
          <a:blip r:embed="rId4"/>
          <a:stretch>
            <a:fillRect/>
          </a:stretch>
        </p:blipFill>
        <p:spPr>
          <a:xfrm>
            <a:off x="8284219" y="1915557"/>
            <a:ext cx="3456732" cy="3895682"/>
          </a:xfrm>
          <a:prstGeom prst="rect">
            <a:avLst/>
          </a:prstGeom>
        </p:spPr>
      </p:pic>
    </p:spTree>
    <p:extLst>
      <p:ext uri="{BB962C8B-B14F-4D97-AF65-F5344CB8AC3E}">
        <p14:creationId xmlns:p14="http://schemas.microsoft.com/office/powerpoint/2010/main" val="700004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p:txBody>
          <a:bodyPr>
            <a:normAutofit/>
          </a:bodyPr>
          <a:lstStyle/>
          <a:p>
            <a:r>
              <a:rPr lang="de-CH" sz="3200" b="1" i="0" dirty="0">
                <a:latin typeface="+mn-lt"/>
              </a:rPr>
              <a:t>D: Der Novize</a:t>
            </a:r>
            <a:br>
              <a:rPr lang="de-CH" sz="3200" b="1" i="0" dirty="0">
                <a:latin typeface="+mn-lt"/>
              </a:rPr>
            </a:br>
            <a:r>
              <a:rPr lang="de-CH" sz="3200" b="1" i="0" dirty="0">
                <a:latin typeface="+mn-lt"/>
              </a:rPr>
              <a:t>2) Die Notwendigkeit des Scheichs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84835" y="2714778"/>
            <a:ext cx="9906000" cy="3393175"/>
          </a:xfrm>
        </p:spPr>
        <p:txBody>
          <a:bodyPr>
            <a:normAutofit/>
          </a:bodyPr>
          <a:lstStyle/>
          <a:p>
            <a:r>
              <a:rPr lang="de-CH" dirty="0"/>
              <a:t>Scheich Notwendigkeit, weil Seele sich nicht selber erziehen kann</a:t>
            </a:r>
          </a:p>
          <a:p>
            <a:pPr>
              <a:buFont typeface="Wingdings" panose="05000000000000000000" pitchFamily="2" charset="2"/>
              <a:buChar char="à"/>
            </a:pPr>
            <a:r>
              <a:rPr lang="de-CH" dirty="0">
                <a:sym typeface="Wingdings" panose="05000000000000000000" pitchFamily="2" charset="2"/>
              </a:rPr>
              <a:t>Lieber einen abessinischen Sklaven oder eine Katze über sich verfügen lassen als eigenmächtig handeln… </a:t>
            </a:r>
          </a:p>
          <a:p>
            <a:pPr>
              <a:buFont typeface="Wingdings" panose="05000000000000000000" pitchFamily="2" charset="2"/>
              <a:buChar char="à"/>
            </a:pPr>
            <a:r>
              <a:rPr lang="de-CH" dirty="0">
                <a:sym typeface="Wingdings" panose="05000000000000000000" pitchFamily="2" charset="2"/>
              </a:rPr>
              <a:t>Keiner kann höchsten Stufen des mystischen Weges durch eigenes Tun erreichen </a:t>
            </a:r>
          </a:p>
          <a:p>
            <a:pPr>
              <a:buFont typeface="Wingdings" panose="05000000000000000000" pitchFamily="2" charset="2"/>
              <a:buChar char="à"/>
            </a:pPr>
            <a:r>
              <a:rPr lang="de-CH" dirty="0">
                <a:sym typeface="Wingdings" panose="05000000000000000000" pitchFamily="2" charset="2"/>
              </a:rPr>
              <a:t>Weg hat Gefahren, welche Novize nicht alleine meistern kann </a:t>
            </a:r>
          </a:p>
        </p:txBody>
      </p:sp>
      <p:pic>
        <p:nvPicPr>
          <p:cNvPr id="4" name="Grafik 3">
            <a:extLst>
              <a:ext uri="{FF2B5EF4-FFF2-40B4-BE49-F238E27FC236}">
                <a16:creationId xmlns:a16="http://schemas.microsoft.com/office/drawing/2014/main" id="{C71389EC-8F83-4F03-8775-1D303FB449B0}"/>
              </a:ext>
            </a:extLst>
          </p:cNvPr>
          <p:cNvPicPr>
            <a:picLocks noChangeAspect="1"/>
          </p:cNvPicPr>
          <p:nvPr/>
        </p:nvPicPr>
        <p:blipFill>
          <a:blip r:embed="rId3"/>
          <a:stretch>
            <a:fillRect/>
          </a:stretch>
        </p:blipFill>
        <p:spPr>
          <a:xfrm>
            <a:off x="9488861" y="533401"/>
            <a:ext cx="2143125" cy="2133600"/>
          </a:xfrm>
          <a:prstGeom prst="rect">
            <a:avLst/>
          </a:prstGeom>
        </p:spPr>
      </p:pic>
    </p:spTree>
    <p:extLst>
      <p:ext uri="{BB962C8B-B14F-4D97-AF65-F5344CB8AC3E}">
        <p14:creationId xmlns:p14="http://schemas.microsoft.com/office/powerpoint/2010/main" val="2377666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43000" y="225973"/>
            <a:ext cx="9906000" cy="1382156"/>
          </a:xfrm>
        </p:spPr>
        <p:txBody>
          <a:bodyPr>
            <a:normAutofit/>
          </a:bodyPr>
          <a:lstStyle/>
          <a:p>
            <a:r>
              <a:rPr lang="de-CH" sz="3200" b="1" i="0" dirty="0">
                <a:latin typeface="+mn-lt"/>
              </a:rPr>
              <a:t>D: Der Novize</a:t>
            </a:r>
            <a:br>
              <a:rPr lang="de-CH" sz="3200" b="1" i="0" dirty="0">
                <a:latin typeface="+mn-lt"/>
              </a:rPr>
            </a:br>
            <a:r>
              <a:rPr lang="de-CH" sz="3200" b="1" i="0" dirty="0">
                <a:latin typeface="+mn-lt"/>
              </a:rPr>
              <a:t>2) Die Notwendigkeit des Scheichs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43000" y="1658006"/>
            <a:ext cx="10373710" cy="4974021"/>
          </a:xfrm>
        </p:spPr>
        <p:txBody>
          <a:bodyPr>
            <a:normAutofit fontScale="77500" lnSpcReduction="20000"/>
          </a:bodyPr>
          <a:lstStyle/>
          <a:p>
            <a:pPr marL="0" indent="0">
              <a:buNone/>
            </a:pPr>
            <a:r>
              <a:rPr lang="de-CH" sz="3300" b="1" dirty="0">
                <a:sym typeface="Wingdings" panose="05000000000000000000" pitchFamily="2" charset="2"/>
              </a:rPr>
              <a:t>10 Punkte, die Derwische aus eigener Literatur kennen, warum man einen Scheich braucht</a:t>
            </a:r>
          </a:p>
          <a:p>
            <a:pPr marL="457200" indent="-457200">
              <a:buAutoNum type="arabicPeriod"/>
            </a:pPr>
            <a:r>
              <a:rPr lang="de-CH" dirty="0">
                <a:sym typeface="Wingdings" panose="05000000000000000000" pitchFamily="2" charset="2"/>
              </a:rPr>
              <a:t>Mystischer Wanderer kennt den Weg nicht</a:t>
            </a:r>
          </a:p>
          <a:p>
            <a:pPr marL="457200" indent="-457200">
              <a:buAutoNum type="arabicPeriod"/>
            </a:pPr>
            <a:r>
              <a:rPr lang="de-CH" dirty="0"/>
              <a:t>Zahlreiche Strassenräuber, Teufel usw. lauern ihm auf</a:t>
            </a:r>
          </a:p>
          <a:p>
            <a:pPr marL="457200" indent="-457200">
              <a:buAutoNum type="arabicPeriod"/>
            </a:pPr>
            <a:r>
              <a:rPr lang="de-CH" dirty="0"/>
              <a:t>Begegnung vieler Gefahren für seine Rechtgläubigkeit</a:t>
            </a:r>
          </a:p>
          <a:p>
            <a:pPr marL="457200" indent="-457200">
              <a:buAutoNum type="arabicPeriod"/>
            </a:pPr>
            <a:r>
              <a:rPr lang="de-CH" dirty="0"/>
              <a:t>Zahlreiche Heimsuchen des Novizen auf Weg</a:t>
            </a:r>
          </a:p>
          <a:p>
            <a:pPr marL="457200" indent="-457200">
              <a:buAutoNum type="arabicPeriod"/>
            </a:pPr>
            <a:r>
              <a:rPr lang="de-CH" dirty="0"/>
              <a:t>Krankheiten, die Seele des Wanderers befallen </a:t>
            </a:r>
          </a:p>
          <a:p>
            <a:pPr marL="457200" indent="-457200">
              <a:buAutoNum type="arabicPeriod"/>
            </a:pPr>
            <a:r>
              <a:rPr lang="de-CH" dirty="0"/>
              <a:t>Auf höheren Stufen dann: Gefahr der Überheblichkeit</a:t>
            </a:r>
          </a:p>
          <a:p>
            <a:pPr marL="457200" indent="-457200">
              <a:buAutoNum type="arabicPeriod"/>
            </a:pPr>
            <a:r>
              <a:rPr lang="de-CH" dirty="0"/>
              <a:t>Braucht Meister für visionäre Erlebnisdeutung </a:t>
            </a:r>
          </a:p>
          <a:p>
            <a:pPr marL="457200" indent="-457200">
              <a:buAutoNum type="arabicPeriod"/>
            </a:pPr>
            <a:r>
              <a:rPr lang="de-CH" dirty="0"/>
              <a:t>Ein Menschenleben reicht nicht aus – Manche Prozesse in Eile durchführen </a:t>
            </a:r>
          </a:p>
          <a:p>
            <a:pPr marL="457200" indent="-457200">
              <a:buAutoNum type="arabicPeriod"/>
            </a:pPr>
            <a:r>
              <a:rPr lang="de-CH" dirty="0"/>
              <a:t>Gottgedenken nur wirksam, wenn vom Scheich eingepflanzt</a:t>
            </a:r>
          </a:p>
          <a:p>
            <a:pPr marL="457200" indent="-457200">
              <a:buAutoNum type="arabicPeriod"/>
            </a:pPr>
            <a:r>
              <a:rPr lang="de-CH" dirty="0"/>
              <a:t>Novize kommt nur in Gottesnähe durch Fürsprache des Scheichs </a:t>
            </a:r>
          </a:p>
          <a:p>
            <a:pPr marL="0" indent="0">
              <a:buNone/>
            </a:pPr>
            <a:r>
              <a:rPr lang="de-CH" dirty="0">
                <a:sym typeface="Wingdings" panose="05000000000000000000" pitchFamily="2" charset="2"/>
              </a:rPr>
              <a:t> Wem das </a:t>
            </a:r>
            <a:r>
              <a:rPr lang="de-CH" dirty="0" err="1">
                <a:sym typeface="Wingdings" panose="05000000000000000000" pitchFamily="2" charset="2"/>
              </a:rPr>
              <a:t>Entwerden</a:t>
            </a:r>
            <a:r>
              <a:rPr lang="de-CH" dirty="0">
                <a:sym typeface="Wingdings" panose="05000000000000000000" pitchFamily="2" charset="2"/>
              </a:rPr>
              <a:t> im Scheich nicht zuteil wird, hat keinen Zugang zu Ali und dann wird dann auch nicht vom Propheten angenommen. Wer keinen Zugang zum Propheten findet, der bleibt von Gottes Nähe </a:t>
            </a:r>
            <a:r>
              <a:rPr lang="de-CH" dirty="0" err="1">
                <a:sym typeface="Wingdings" panose="05000000000000000000" pitchFamily="2" charset="2"/>
              </a:rPr>
              <a:t>fert</a:t>
            </a:r>
            <a:r>
              <a:rPr lang="de-CH" dirty="0">
                <a:sym typeface="Wingdings" panose="05000000000000000000" pitchFamily="2" charset="2"/>
              </a:rPr>
              <a:t>… </a:t>
            </a:r>
            <a:endParaRPr lang="de-CH" dirty="0"/>
          </a:p>
          <a:p>
            <a:pPr marL="457200" indent="-457200">
              <a:buAutoNum type="arabicPeriod"/>
            </a:pPr>
            <a:endParaRPr lang="de-CH" dirty="0"/>
          </a:p>
        </p:txBody>
      </p:sp>
    </p:spTree>
    <p:extLst>
      <p:ext uri="{BB962C8B-B14F-4D97-AF65-F5344CB8AC3E}">
        <p14:creationId xmlns:p14="http://schemas.microsoft.com/office/powerpoint/2010/main" val="2435646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43000" y="225973"/>
            <a:ext cx="9906000" cy="1382156"/>
          </a:xfrm>
        </p:spPr>
        <p:txBody>
          <a:bodyPr>
            <a:normAutofit/>
          </a:bodyPr>
          <a:lstStyle/>
          <a:p>
            <a:r>
              <a:rPr lang="de-CH" sz="3200" b="1" i="0">
                <a:latin typeface="+mn-lt"/>
              </a:rPr>
              <a:t>D: Der Novize</a:t>
            </a:r>
            <a:br>
              <a:rPr lang="de-CH" sz="3200" b="1" i="0">
                <a:latin typeface="+mn-lt"/>
              </a:rPr>
            </a:br>
            <a:r>
              <a:rPr lang="de-CH" sz="3200" b="1" i="0">
                <a:latin typeface="+mn-lt"/>
              </a:rPr>
              <a:t>2) Die Notwendigkeit des Scheichs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43000" y="1734207"/>
            <a:ext cx="10373710" cy="4974021"/>
          </a:xfrm>
        </p:spPr>
        <p:txBody>
          <a:bodyPr>
            <a:normAutofit fontScale="85000" lnSpcReduction="10000"/>
          </a:bodyPr>
          <a:lstStyle/>
          <a:p>
            <a:pPr marL="0" indent="0">
              <a:buNone/>
            </a:pPr>
            <a:r>
              <a:rPr lang="de-CH" dirty="0">
                <a:sym typeface="Wingdings" panose="05000000000000000000" pitchFamily="2" charset="2"/>
              </a:rPr>
              <a:t>Unterscheidung in Liebend-Seins und des Geliebt-Seins:</a:t>
            </a: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r>
              <a:rPr lang="de-CH" b="1" dirty="0">
                <a:sym typeface="Wingdings" panose="05000000000000000000" pitchFamily="2" charset="2"/>
              </a:rPr>
              <a:t>Kritik</a:t>
            </a:r>
            <a:r>
              <a:rPr lang="de-CH" dirty="0">
                <a:sym typeface="Wingdings" panose="05000000000000000000" pitchFamily="2" charset="2"/>
              </a:rPr>
              <a:t>: Manche Sufis: Es braucht gar keinen Scheich, da grosse Mystiker die keinen Scheich hatten das so behaupteten. (</a:t>
            </a:r>
            <a:r>
              <a:rPr lang="de-CH" dirty="0" err="1">
                <a:sym typeface="Wingdings" panose="05000000000000000000" pitchFamily="2" charset="2"/>
              </a:rPr>
              <a:t>Uwaysiyan</a:t>
            </a:r>
            <a:r>
              <a:rPr lang="de-CH" dirty="0">
                <a:sym typeface="Wingdings" panose="05000000000000000000" pitchFamily="2" charset="2"/>
              </a:rPr>
              <a:t>- Teheran)  Weiter meinen sie, dass Aufnahmezeremonien, </a:t>
            </a:r>
            <a:r>
              <a:rPr lang="de-CH" dirty="0" err="1">
                <a:sym typeface="Wingdings" panose="05000000000000000000" pitchFamily="2" charset="2"/>
              </a:rPr>
              <a:t>Dikreinpflanzung</a:t>
            </a:r>
            <a:r>
              <a:rPr lang="de-CH" dirty="0">
                <a:sym typeface="Wingdings" panose="05000000000000000000" pitchFamily="2" charset="2"/>
              </a:rPr>
              <a:t> und Flickenrockverleihung unnötig seien, denn die Verbindung zw. Jünger und Meister sei innerlicher Natur. </a:t>
            </a:r>
          </a:p>
          <a:p>
            <a:pPr marL="0" indent="0">
              <a:buNone/>
            </a:pPr>
            <a:endParaRPr lang="de-CH" dirty="0">
              <a:sym typeface="Wingdings" panose="05000000000000000000" pitchFamily="2" charset="2"/>
            </a:endParaRPr>
          </a:p>
          <a:p>
            <a:pPr marL="0" indent="0">
              <a:buNone/>
            </a:pPr>
            <a:r>
              <a:rPr lang="de-CH" dirty="0">
                <a:sym typeface="Wingdings" panose="05000000000000000000" pitchFamily="2" charset="2"/>
              </a:rPr>
              <a:t>Bedeutung von </a:t>
            </a:r>
            <a:r>
              <a:rPr lang="de-CH" dirty="0" err="1">
                <a:sym typeface="Wingdings" panose="05000000000000000000" pitchFamily="2" charset="2"/>
              </a:rPr>
              <a:t>Hadir</a:t>
            </a:r>
            <a:r>
              <a:rPr lang="de-CH" dirty="0">
                <a:sym typeface="Wingdings" panose="05000000000000000000" pitchFamily="2" charset="2"/>
              </a:rPr>
              <a:t> («der Grüne»):  </a:t>
            </a:r>
          </a:p>
          <a:p>
            <a:pPr marL="0" indent="0">
              <a:buNone/>
            </a:pPr>
            <a:r>
              <a:rPr lang="de-CH" dirty="0" err="1">
                <a:sym typeface="Wingdings" panose="05000000000000000000" pitchFamily="2" charset="2"/>
              </a:rPr>
              <a:t>Hadir</a:t>
            </a:r>
            <a:r>
              <a:rPr lang="de-CH" dirty="0">
                <a:sym typeface="Wingdings" panose="05000000000000000000" pitchFamily="2" charset="2"/>
              </a:rPr>
              <a:t> sei ein Prophet, der nie starb und meine einen vollkommenen Mann, der die Abgeirrten des Pfades zurückbringt. </a:t>
            </a:r>
          </a:p>
          <a:p>
            <a:pPr marL="0" indent="0">
              <a:buNone/>
            </a:pPr>
            <a:endParaRPr lang="de-CH" dirty="0"/>
          </a:p>
          <a:p>
            <a:pPr marL="457200" indent="-457200">
              <a:buAutoNum type="arabicPeriod"/>
            </a:pPr>
            <a:endParaRPr lang="de-CH" dirty="0"/>
          </a:p>
        </p:txBody>
      </p:sp>
      <p:pic>
        <p:nvPicPr>
          <p:cNvPr id="4" name="Grafik 3">
            <a:extLst>
              <a:ext uri="{FF2B5EF4-FFF2-40B4-BE49-F238E27FC236}">
                <a16:creationId xmlns:a16="http://schemas.microsoft.com/office/drawing/2014/main" id="{AE957139-A45B-4387-948C-7B83D6D0084E}"/>
              </a:ext>
            </a:extLst>
          </p:cNvPr>
          <p:cNvPicPr>
            <a:picLocks noChangeAspect="1"/>
          </p:cNvPicPr>
          <p:nvPr/>
        </p:nvPicPr>
        <p:blipFill>
          <a:blip r:embed="rId3"/>
          <a:stretch>
            <a:fillRect/>
          </a:stretch>
        </p:blipFill>
        <p:spPr>
          <a:xfrm>
            <a:off x="1143000" y="2428905"/>
            <a:ext cx="9693166" cy="1462308"/>
          </a:xfrm>
          <a:prstGeom prst="rect">
            <a:avLst/>
          </a:prstGeom>
        </p:spPr>
      </p:pic>
    </p:spTree>
    <p:extLst>
      <p:ext uri="{BB962C8B-B14F-4D97-AF65-F5344CB8AC3E}">
        <p14:creationId xmlns:p14="http://schemas.microsoft.com/office/powerpoint/2010/main" val="1014765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29553" y="511309"/>
            <a:ext cx="9577116" cy="1221957"/>
          </a:xfrm>
        </p:spPr>
        <p:txBody>
          <a:bodyPr anchor="ctr">
            <a:normAutofit/>
          </a:bodyPr>
          <a:lstStyle/>
          <a:p>
            <a:r>
              <a:rPr lang="de-CH" sz="4100" b="1" i="0">
                <a:latin typeface="+mn-lt"/>
              </a:rPr>
              <a:t>D: Der Novize</a:t>
            </a:r>
            <a:br>
              <a:rPr lang="de-CH" sz="4100" b="1" i="0">
                <a:latin typeface="+mn-lt"/>
              </a:rPr>
            </a:br>
            <a:r>
              <a:rPr lang="de-CH" sz="4100" b="1" i="0">
                <a:latin typeface="+mn-lt"/>
              </a:rPr>
              <a:t>3) Das Verhältnis zum Scheich </a:t>
            </a:r>
            <a:endParaRPr lang="de-CH" sz="4100"/>
          </a:p>
        </p:txBody>
      </p:sp>
      <p:cxnSp>
        <p:nvCxnSpPr>
          <p:cNvPr id="15" name="Straight Connector 14">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43435" y="2067860"/>
            <a:ext cx="6896847" cy="4804576"/>
          </a:xfrm>
        </p:spPr>
        <p:txBody>
          <a:bodyPr anchor="ctr">
            <a:normAutofit fontScale="92500" lnSpcReduction="10000"/>
          </a:bodyPr>
          <a:lstStyle/>
          <a:p>
            <a:pPr marL="457200" indent="-457200">
              <a:lnSpc>
                <a:spcPct val="90000"/>
              </a:lnSpc>
              <a:buAutoNum type="alphaLcParenR"/>
            </a:pPr>
            <a:endParaRPr lang="de-CH" b="1" dirty="0"/>
          </a:p>
          <a:p>
            <a:pPr marL="457200" indent="-457200">
              <a:lnSpc>
                <a:spcPct val="90000"/>
              </a:lnSpc>
              <a:buAutoNum type="alphaLcParenR"/>
            </a:pPr>
            <a:r>
              <a:rPr lang="de-CH" b="1" dirty="0"/>
              <a:t>Der Jünger und sein Meister </a:t>
            </a:r>
          </a:p>
          <a:p>
            <a:pPr marL="0" indent="0">
              <a:lnSpc>
                <a:spcPct val="90000"/>
              </a:lnSpc>
              <a:buNone/>
            </a:pPr>
            <a:endParaRPr lang="de-CH" sz="1800" b="1" dirty="0"/>
          </a:p>
          <a:p>
            <a:pPr marL="0" indent="0">
              <a:lnSpc>
                <a:spcPct val="90000"/>
              </a:lnSpc>
              <a:buNone/>
            </a:pPr>
            <a:r>
              <a:rPr lang="de-CH" sz="1800" b="1" dirty="0"/>
              <a:t>- Novize ist dem Scheich «ausgeliefert», </a:t>
            </a:r>
            <a:r>
              <a:rPr lang="de-CH" sz="1800" dirty="0"/>
              <a:t>weil innerlich und äusserlich zur Verfügung des Scheichs ausliefert (Befehle und Verbote des Scheichs) </a:t>
            </a:r>
          </a:p>
          <a:p>
            <a:pPr>
              <a:lnSpc>
                <a:spcPct val="90000"/>
              </a:lnSpc>
              <a:buFontTx/>
              <a:buChar char="-"/>
            </a:pPr>
            <a:r>
              <a:rPr lang="de-CH" sz="1800" dirty="0"/>
              <a:t>Jünger begegnet Meister mit grösster Ehrfurcht (darf nur Gutes sehen, keine Kritik) </a:t>
            </a:r>
          </a:p>
          <a:p>
            <a:pPr>
              <a:lnSpc>
                <a:spcPct val="90000"/>
              </a:lnSpc>
              <a:buFontTx/>
              <a:buChar char="-"/>
            </a:pPr>
            <a:r>
              <a:rPr lang="de-CH" sz="1800" dirty="0"/>
              <a:t>Angehende Sufi hat Freiheit und Pflicht sich selbst Scheich zu wählen </a:t>
            </a:r>
          </a:p>
          <a:p>
            <a:pPr>
              <a:lnSpc>
                <a:spcPct val="90000"/>
              </a:lnSpc>
              <a:buFontTx/>
              <a:buChar char="-"/>
            </a:pPr>
            <a:r>
              <a:rPr lang="de-CH" sz="1800" dirty="0"/>
              <a:t>Einmal festgelegt, dann muss er bleiben (Kritiker: Ibn Arabi = meint, dass damit nur der erzieherische Scheich gemeint sei) </a:t>
            </a:r>
          </a:p>
          <a:p>
            <a:pPr>
              <a:lnSpc>
                <a:spcPct val="90000"/>
              </a:lnSpc>
              <a:buFontTx/>
              <a:buChar char="-"/>
            </a:pPr>
            <a:r>
              <a:rPr lang="de-CH" sz="1800" dirty="0"/>
              <a:t>Liebe &amp; Zuneigung = Band zw. Ihnen </a:t>
            </a:r>
          </a:p>
          <a:p>
            <a:pPr>
              <a:lnSpc>
                <a:spcPct val="90000"/>
              </a:lnSpc>
              <a:buFontTx/>
              <a:buChar char="-"/>
            </a:pPr>
            <a:r>
              <a:rPr lang="de-CH" sz="1800" dirty="0"/>
              <a:t>Ein einziger beständiger Scheich – </a:t>
            </a:r>
            <a:r>
              <a:rPr lang="de-CH" sz="1800" dirty="0" err="1"/>
              <a:t>Gesattung</a:t>
            </a:r>
            <a:r>
              <a:rPr lang="de-CH" sz="1800" dirty="0"/>
              <a:t> neuer Scheich = Bei Tod des Scheichs </a:t>
            </a:r>
          </a:p>
          <a:p>
            <a:pPr>
              <a:lnSpc>
                <a:spcPct val="90000"/>
              </a:lnSpc>
              <a:buFontTx/>
              <a:buChar char="-"/>
            </a:pPr>
            <a:r>
              <a:rPr lang="de-CH" sz="1800" dirty="0"/>
              <a:t>Heute wichtigstes = Orden (Wenn man Orden wechselt = OK, weil man davor eben Irrender war)</a:t>
            </a:r>
          </a:p>
          <a:p>
            <a:pPr>
              <a:lnSpc>
                <a:spcPct val="90000"/>
              </a:lnSpc>
              <a:buFontTx/>
              <a:buChar char="-"/>
            </a:pPr>
            <a:r>
              <a:rPr lang="de-CH" sz="1800" dirty="0"/>
              <a:t>Pol kann jederzeit von einem Meister zum anderen Schicken </a:t>
            </a:r>
          </a:p>
          <a:p>
            <a:pPr>
              <a:lnSpc>
                <a:spcPct val="90000"/>
              </a:lnSpc>
              <a:buFontTx/>
              <a:buChar char="-"/>
            </a:pPr>
            <a:endParaRPr lang="de-CH" sz="1300" dirty="0"/>
          </a:p>
          <a:p>
            <a:pPr marL="457200" indent="-457200">
              <a:lnSpc>
                <a:spcPct val="90000"/>
              </a:lnSpc>
              <a:buAutoNum type="arabicPeriod"/>
            </a:pPr>
            <a:endParaRPr lang="de-CH" sz="1300" dirty="0"/>
          </a:p>
        </p:txBody>
      </p:sp>
      <p:pic>
        <p:nvPicPr>
          <p:cNvPr id="6" name="Grafik 5">
            <a:extLst>
              <a:ext uri="{FF2B5EF4-FFF2-40B4-BE49-F238E27FC236}">
                <a16:creationId xmlns:a16="http://schemas.microsoft.com/office/drawing/2014/main" id="{19B27126-9C38-49F0-8884-2EAAB7FD3E9B}"/>
              </a:ext>
            </a:extLst>
          </p:cNvPr>
          <p:cNvPicPr>
            <a:picLocks noChangeAspect="1"/>
          </p:cNvPicPr>
          <p:nvPr/>
        </p:nvPicPr>
        <p:blipFill rotWithShape="1">
          <a:blip r:embed="rId3"/>
          <a:srcRect t="11641" r="-1" b="10338"/>
          <a:stretch/>
        </p:blipFill>
        <p:spPr>
          <a:xfrm>
            <a:off x="7225552" y="1995117"/>
            <a:ext cx="4966447" cy="4862884"/>
          </a:xfrm>
          <a:prstGeom prst="rect">
            <a:avLst/>
          </a:prstGeom>
        </p:spPr>
      </p:pic>
      <p:cxnSp>
        <p:nvCxnSpPr>
          <p:cNvPr id="21" name="Straight Connector 20">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18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051AC4-2A3C-443D-AB8F-07492B1CE2B0}"/>
              </a:ext>
            </a:extLst>
          </p:cNvPr>
          <p:cNvSpPr>
            <a:spLocks noGrp="1"/>
          </p:cNvSpPr>
          <p:nvPr>
            <p:ph type="ctrTitle"/>
          </p:nvPr>
        </p:nvSpPr>
        <p:spPr>
          <a:xfrm>
            <a:off x="2194560" y="1239079"/>
            <a:ext cx="7802880" cy="1324828"/>
          </a:xfrm>
        </p:spPr>
        <p:txBody>
          <a:bodyPr>
            <a:normAutofit/>
          </a:bodyPr>
          <a:lstStyle/>
          <a:p>
            <a:r>
              <a:rPr lang="de-CH" b="1" i="0" dirty="0">
                <a:latin typeface="+mn-lt"/>
              </a:rPr>
              <a:t>A: Das Ordenswesen</a:t>
            </a:r>
            <a:endParaRPr lang="de-CH" dirty="0"/>
          </a:p>
        </p:txBody>
      </p:sp>
      <p:sp>
        <p:nvSpPr>
          <p:cNvPr id="3" name="Untertitel 2">
            <a:extLst>
              <a:ext uri="{FF2B5EF4-FFF2-40B4-BE49-F238E27FC236}">
                <a16:creationId xmlns:a16="http://schemas.microsoft.com/office/drawing/2014/main" id="{6D9FA991-3C90-49E5-AF91-947A0235939F}"/>
              </a:ext>
            </a:extLst>
          </p:cNvPr>
          <p:cNvSpPr>
            <a:spLocks noGrp="1"/>
          </p:cNvSpPr>
          <p:nvPr>
            <p:ph type="subTitle" idx="1"/>
          </p:nvPr>
        </p:nvSpPr>
        <p:spPr>
          <a:xfrm>
            <a:off x="3017520" y="2432424"/>
            <a:ext cx="6156961" cy="3444915"/>
          </a:xfrm>
        </p:spPr>
        <p:txBody>
          <a:bodyPr anchor="ctr">
            <a:normAutofit/>
          </a:bodyPr>
          <a:lstStyle/>
          <a:p>
            <a:pPr marL="0" indent="0">
              <a:lnSpc>
                <a:spcPct val="110000"/>
              </a:lnSpc>
              <a:buNone/>
            </a:pPr>
            <a:endParaRPr lang="de-CH" sz="2400" dirty="0"/>
          </a:p>
          <a:p>
            <a:pPr marL="0" indent="0">
              <a:lnSpc>
                <a:spcPct val="110000"/>
              </a:lnSpc>
              <a:buNone/>
            </a:pPr>
            <a:r>
              <a:rPr lang="de-CH" sz="2400" dirty="0"/>
              <a:t>1) Affiliation und Institution </a:t>
            </a:r>
          </a:p>
          <a:p>
            <a:pPr marL="0" indent="0">
              <a:lnSpc>
                <a:spcPct val="110000"/>
              </a:lnSpc>
              <a:buNone/>
            </a:pPr>
            <a:r>
              <a:rPr lang="de-CH" sz="2400" dirty="0"/>
              <a:t>2) Die Arkandisziplin </a:t>
            </a:r>
          </a:p>
          <a:p>
            <a:pPr marL="0" indent="0">
              <a:lnSpc>
                <a:spcPct val="110000"/>
              </a:lnSpc>
              <a:buNone/>
            </a:pPr>
            <a:r>
              <a:rPr lang="de-CH" sz="2400" dirty="0"/>
              <a:t>3) Das Verhältnis zur Gesellschaft </a:t>
            </a:r>
          </a:p>
          <a:p>
            <a:pPr marL="0" indent="0">
              <a:lnSpc>
                <a:spcPct val="110000"/>
              </a:lnSpc>
              <a:buNone/>
            </a:pPr>
            <a:r>
              <a:rPr lang="de-CH" sz="2400" dirty="0"/>
              <a:t>4) Die Finanzierung der Orden </a:t>
            </a:r>
          </a:p>
          <a:p>
            <a:pPr marL="0" indent="0">
              <a:lnSpc>
                <a:spcPct val="110000"/>
              </a:lnSpc>
              <a:buNone/>
            </a:pPr>
            <a:r>
              <a:rPr lang="de-CH" sz="2400" dirty="0"/>
              <a:t>5) Kritik und Selbstkritik</a:t>
            </a:r>
          </a:p>
        </p:txBody>
      </p:sp>
      <p:cxnSp>
        <p:nvCxnSpPr>
          <p:cNvPr id="12" name="Straight Connector 11">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2" y="19556"/>
            <a:ext cx="8547253" cy="23223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1" y="0"/>
            <a:ext cx="1461005" cy="46177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35720" y="3957320"/>
            <a:ext cx="3272713" cy="29006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3326" y="0"/>
            <a:ext cx="1332509"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37960" y="0"/>
            <a:ext cx="5654039" cy="220625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5196840"/>
            <a:ext cx="5181599" cy="16416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726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43000" y="225973"/>
            <a:ext cx="9906000" cy="1382156"/>
          </a:xfrm>
        </p:spPr>
        <p:txBody>
          <a:bodyPr>
            <a:normAutofit/>
          </a:bodyPr>
          <a:lstStyle/>
          <a:p>
            <a:r>
              <a:rPr lang="de-CH" sz="3200" b="1" i="0" dirty="0">
                <a:latin typeface="+mn-lt"/>
              </a:rPr>
              <a:t>D: Der Novize</a:t>
            </a:r>
            <a:br>
              <a:rPr lang="de-CH" sz="3200" b="1" i="0" dirty="0">
                <a:latin typeface="+mn-lt"/>
              </a:rPr>
            </a:br>
            <a:r>
              <a:rPr lang="de-CH" sz="3200" b="1" i="0" dirty="0">
                <a:latin typeface="+mn-lt"/>
              </a:rPr>
              <a:t>3) Das Verhältnis zum Scheich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43000" y="1734207"/>
            <a:ext cx="10373710" cy="4974021"/>
          </a:xfrm>
        </p:spPr>
        <p:txBody>
          <a:bodyPr>
            <a:normAutofit fontScale="92500"/>
          </a:bodyPr>
          <a:lstStyle/>
          <a:p>
            <a:pPr marL="0" indent="0">
              <a:buNone/>
            </a:pPr>
            <a:r>
              <a:rPr lang="de-CH" sz="3000" b="1" dirty="0"/>
              <a:t>b) Der Gehorsam </a:t>
            </a:r>
          </a:p>
          <a:p>
            <a:pPr marL="0" indent="0">
              <a:buNone/>
            </a:pPr>
            <a:endParaRPr lang="de-CH" dirty="0"/>
          </a:p>
          <a:p>
            <a:pPr>
              <a:buFontTx/>
              <a:buChar char="-"/>
            </a:pPr>
            <a:r>
              <a:rPr lang="de-CH" dirty="0"/>
              <a:t>Der Sufi muss sein eigenen Planen und Wollen aufgeben, um im Willen Gottes unterzugehen </a:t>
            </a:r>
          </a:p>
          <a:p>
            <a:pPr>
              <a:buFontTx/>
              <a:buChar char="-"/>
            </a:pPr>
            <a:r>
              <a:rPr lang="de-CH" dirty="0"/>
              <a:t>Nicht nach dem «warum» fragen, weil dann «nie was aus einem wird!» </a:t>
            </a:r>
          </a:p>
          <a:p>
            <a:pPr>
              <a:buFontTx/>
              <a:buChar char="-"/>
            </a:pPr>
            <a:r>
              <a:rPr lang="de-CH" dirty="0"/>
              <a:t>KEINE UMKEHR VOM UNGEHORSAM GEGENÜBER DEN LEHRER </a:t>
            </a:r>
          </a:p>
          <a:p>
            <a:pPr>
              <a:buFontTx/>
              <a:buChar char="-"/>
            </a:pPr>
            <a:r>
              <a:rPr lang="de-CH" dirty="0"/>
              <a:t>Gehorsamsidee bis heute im schiitischen Sufitum </a:t>
            </a:r>
          </a:p>
          <a:p>
            <a:pPr>
              <a:buFontTx/>
              <a:buChar char="-"/>
            </a:pPr>
            <a:r>
              <a:rPr lang="de-CH" dirty="0"/>
              <a:t>Novize soll keine eigene Ansichten haben </a:t>
            </a:r>
          </a:p>
          <a:p>
            <a:pPr>
              <a:buFontTx/>
              <a:buChar char="-"/>
            </a:pPr>
            <a:r>
              <a:rPr lang="de-CH" dirty="0"/>
              <a:t>Soll Meister glauben und auch blind folgen: SELBST DANN wenn Meister sagt es gebe keinen GOTT!!! Ausserdem, wenn Meister Ritualgebet untersagt, muss Novize es unterlassen ohne Wieso und Weshalb </a:t>
            </a:r>
            <a:r>
              <a:rPr lang="de-CH" dirty="0">
                <a:sym typeface="Wingdings" panose="05000000000000000000" pitchFamily="2" charset="2"/>
              </a:rPr>
              <a:t> sonst sei man Ungläubiger (Wird aber bei Derwischen nicht umgesetzt, krasse Beispiele formuliert, damit man Grundsätze darzulegen.) </a:t>
            </a:r>
            <a:endParaRPr lang="de-CH" dirty="0"/>
          </a:p>
          <a:p>
            <a:pPr marL="457200" indent="-457200">
              <a:buAutoNum type="arabicPeriod"/>
            </a:pPr>
            <a:endParaRPr lang="de-CH" dirty="0"/>
          </a:p>
        </p:txBody>
      </p:sp>
      <p:pic>
        <p:nvPicPr>
          <p:cNvPr id="4" name="Grafik 3">
            <a:extLst>
              <a:ext uri="{FF2B5EF4-FFF2-40B4-BE49-F238E27FC236}">
                <a16:creationId xmlns:a16="http://schemas.microsoft.com/office/drawing/2014/main" id="{3EA268A3-F14D-4B4F-8A89-1EF8CA5CF582}"/>
              </a:ext>
            </a:extLst>
          </p:cNvPr>
          <p:cNvPicPr>
            <a:picLocks noChangeAspect="1"/>
          </p:cNvPicPr>
          <p:nvPr/>
        </p:nvPicPr>
        <p:blipFill>
          <a:blip r:embed="rId3"/>
          <a:stretch>
            <a:fillRect/>
          </a:stretch>
        </p:blipFill>
        <p:spPr>
          <a:xfrm>
            <a:off x="9324134" y="405280"/>
            <a:ext cx="2257425" cy="2019300"/>
          </a:xfrm>
          <a:prstGeom prst="rect">
            <a:avLst/>
          </a:prstGeom>
        </p:spPr>
      </p:pic>
    </p:spTree>
    <p:extLst>
      <p:ext uri="{BB962C8B-B14F-4D97-AF65-F5344CB8AC3E}">
        <p14:creationId xmlns:p14="http://schemas.microsoft.com/office/powerpoint/2010/main" val="3116967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29553" y="638174"/>
            <a:ext cx="10529048" cy="1476375"/>
          </a:xfrm>
        </p:spPr>
        <p:txBody>
          <a:bodyPr>
            <a:normAutofit/>
          </a:bodyPr>
          <a:lstStyle/>
          <a:p>
            <a:r>
              <a:rPr lang="de-CH" b="1" i="0">
                <a:latin typeface="+mn-lt"/>
              </a:rPr>
              <a:t>D: Der Novize</a:t>
            </a:r>
            <a:br>
              <a:rPr lang="de-CH" b="1" i="0">
                <a:latin typeface="+mn-lt"/>
              </a:rPr>
            </a:br>
            <a:r>
              <a:rPr lang="de-CH" b="1" i="0">
                <a:latin typeface="+mn-lt"/>
              </a:rPr>
              <a:t>3) Das Verhältnis zum Scheich </a:t>
            </a:r>
            <a:endParaRPr lang="de-CH"/>
          </a:p>
        </p:txBody>
      </p:sp>
      <p:cxnSp>
        <p:nvCxnSpPr>
          <p:cNvPr id="17" name="Straight Connector 16">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29553" y="2114549"/>
            <a:ext cx="6107953" cy="4585075"/>
          </a:xfrm>
        </p:spPr>
        <p:txBody>
          <a:bodyPr>
            <a:normAutofit lnSpcReduction="10000"/>
          </a:bodyPr>
          <a:lstStyle/>
          <a:p>
            <a:pPr marL="0" indent="0">
              <a:lnSpc>
                <a:spcPct val="90000"/>
              </a:lnSpc>
              <a:buNone/>
            </a:pPr>
            <a:r>
              <a:rPr lang="de-CH" sz="2800" b="1" dirty="0"/>
              <a:t>c) </a:t>
            </a:r>
            <a:r>
              <a:rPr lang="de-CH" sz="2000" b="1" dirty="0"/>
              <a:t>Die mystische Verbindung mit dem Scheich </a:t>
            </a:r>
          </a:p>
          <a:p>
            <a:pPr marL="0" indent="0">
              <a:lnSpc>
                <a:spcPct val="90000"/>
              </a:lnSpc>
              <a:buNone/>
            </a:pPr>
            <a:endParaRPr lang="de-CH" sz="2000" dirty="0"/>
          </a:p>
          <a:p>
            <a:pPr>
              <a:lnSpc>
                <a:spcPct val="90000"/>
              </a:lnSpc>
              <a:buFontTx/>
              <a:buChar char="-"/>
            </a:pPr>
            <a:r>
              <a:rPr lang="de-CH" sz="2000" dirty="0"/>
              <a:t>Vergleich mit Lehrer und Schüler oder geistlicher Vater und Sohn </a:t>
            </a:r>
          </a:p>
          <a:p>
            <a:pPr>
              <a:lnSpc>
                <a:spcPct val="90000"/>
              </a:lnSpc>
              <a:buFontTx/>
              <a:buChar char="-"/>
            </a:pPr>
            <a:r>
              <a:rPr lang="de-CH" sz="2000" dirty="0"/>
              <a:t>Sie passen ihre Lebensstile an </a:t>
            </a:r>
          </a:p>
          <a:p>
            <a:pPr>
              <a:lnSpc>
                <a:spcPct val="90000"/>
              </a:lnSpc>
              <a:buFontTx/>
              <a:buChar char="-"/>
            </a:pPr>
            <a:r>
              <a:rPr lang="de-CH" sz="2000" dirty="0"/>
              <a:t>Scheich stärkt Novize mit Sinneskraft</a:t>
            </a:r>
          </a:p>
          <a:p>
            <a:pPr>
              <a:lnSpc>
                <a:spcPct val="90000"/>
              </a:lnSpc>
              <a:buFontTx/>
              <a:buChar char="-"/>
            </a:pPr>
            <a:r>
              <a:rPr lang="de-CH" sz="2000" dirty="0"/>
              <a:t>Scheich soll betrachtet werden (als Mittel zur Konzentration und Loslösung der Gedanken von Sinnenwelt – damit Herz frei wird) </a:t>
            </a:r>
          </a:p>
          <a:p>
            <a:pPr>
              <a:lnSpc>
                <a:spcPct val="90000"/>
              </a:lnSpc>
              <a:buFontTx/>
              <a:buChar char="-"/>
            </a:pPr>
            <a:r>
              <a:rPr lang="de-CH" sz="2000" dirty="0"/>
              <a:t>Blick des Scheichs wichtig, aber wird von vielen Derwischen geleugnet (weil Geheimnis)</a:t>
            </a:r>
          </a:p>
          <a:p>
            <a:pPr>
              <a:lnSpc>
                <a:spcPct val="90000"/>
              </a:lnSpc>
              <a:buFontTx/>
              <a:buChar char="-"/>
            </a:pPr>
            <a:r>
              <a:rPr lang="de-CH" sz="2000" dirty="0"/>
              <a:t>Hinter sichtbarer Gestalt des Scheichs stehe geistige Gestalt, die Gestalt des vollkommenen Menschen, letztlich Gottes, die man nur mit dem inneren Auge schauen kann. </a:t>
            </a:r>
          </a:p>
          <a:p>
            <a:pPr marL="0" indent="0">
              <a:lnSpc>
                <a:spcPct val="90000"/>
              </a:lnSpc>
              <a:buNone/>
            </a:pPr>
            <a:endParaRPr lang="de-CH" sz="1500" dirty="0"/>
          </a:p>
          <a:p>
            <a:pPr marL="457200" indent="-457200">
              <a:lnSpc>
                <a:spcPct val="90000"/>
              </a:lnSpc>
              <a:buAutoNum type="arabicPeriod"/>
            </a:pPr>
            <a:endParaRPr lang="de-CH" sz="1500" dirty="0"/>
          </a:p>
        </p:txBody>
      </p:sp>
      <p:cxnSp>
        <p:nvCxnSpPr>
          <p:cNvPr id="19" name="Straight Connector 18">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C8722E28-058F-4630-82ED-F267A5202562}"/>
              </a:ext>
            </a:extLst>
          </p:cNvPr>
          <p:cNvPicPr>
            <a:picLocks noChangeAspect="1"/>
          </p:cNvPicPr>
          <p:nvPr/>
        </p:nvPicPr>
        <p:blipFill>
          <a:blip r:embed="rId3"/>
          <a:stretch>
            <a:fillRect/>
          </a:stretch>
        </p:blipFill>
        <p:spPr>
          <a:xfrm>
            <a:off x="7524749" y="2114549"/>
            <a:ext cx="3157539" cy="4210052"/>
          </a:xfrm>
          <a:prstGeom prst="rect">
            <a:avLst/>
          </a:prstGeom>
        </p:spPr>
      </p:pic>
    </p:spTree>
    <p:extLst>
      <p:ext uri="{BB962C8B-B14F-4D97-AF65-F5344CB8AC3E}">
        <p14:creationId xmlns:p14="http://schemas.microsoft.com/office/powerpoint/2010/main" val="2927612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43000" y="225973"/>
            <a:ext cx="9906000" cy="1382156"/>
          </a:xfrm>
        </p:spPr>
        <p:txBody>
          <a:bodyPr>
            <a:normAutofit/>
          </a:bodyPr>
          <a:lstStyle/>
          <a:p>
            <a:r>
              <a:rPr lang="de-CH" sz="3200" b="1" i="0" dirty="0">
                <a:latin typeface="+mn-lt"/>
              </a:rPr>
              <a:t>D: Der Novize</a:t>
            </a:r>
            <a:br>
              <a:rPr lang="de-CH" sz="3200" b="1" i="0" dirty="0">
                <a:latin typeface="+mn-lt"/>
              </a:rPr>
            </a:br>
            <a:r>
              <a:rPr lang="de-CH" sz="3200" b="1" i="0" dirty="0">
                <a:latin typeface="+mn-lt"/>
              </a:rPr>
              <a:t>4) Die Eigenschaften des Novizen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43000" y="1734207"/>
            <a:ext cx="10373710" cy="4974021"/>
          </a:xfrm>
        </p:spPr>
        <p:txBody>
          <a:bodyPr>
            <a:normAutofit fontScale="85000" lnSpcReduction="20000"/>
          </a:bodyPr>
          <a:lstStyle/>
          <a:p>
            <a:pPr marL="0" indent="0">
              <a:buNone/>
            </a:pPr>
            <a:r>
              <a:rPr lang="de-CH" sz="2800" b="1" dirty="0"/>
              <a:t>Auch Scheich hat nach </a:t>
            </a:r>
            <a:r>
              <a:rPr lang="de-CH" sz="2800" b="1" dirty="0" err="1"/>
              <a:t>Daya</a:t>
            </a:r>
            <a:r>
              <a:rPr lang="de-CH" sz="2800" b="1" dirty="0"/>
              <a:t> Anforderungen zu erfüllen:</a:t>
            </a:r>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r>
              <a:rPr lang="de-CH" b="1" dirty="0"/>
              <a:t>Punkt 4 schwierig weil: </a:t>
            </a:r>
          </a:p>
          <a:p>
            <a:pPr marL="0" indent="0">
              <a:buNone/>
            </a:pPr>
            <a:r>
              <a:rPr lang="de-CH" dirty="0"/>
              <a:t> </a:t>
            </a:r>
            <a:r>
              <a:rPr lang="de-CH" dirty="0" err="1"/>
              <a:t>Daya</a:t>
            </a:r>
            <a:r>
              <a:rPr lang="de-CH" dirty="0"/>
              <a:t> meint, dass Novize sich hier der Sunna anschliessen sollen </a:t>
            </a:r>
          </a:p>
          <a:p>
            <a:pPr marL="0" indent="0">
              <a:buNone/>
            </a:pPr>
            <a:r>
              <a:rPr lang="de-CH" dirty="0" err="1"/>
              <a:t>Mu’addin</a:t>
            </a:r>
            <a:r>
              <a:rPr lang="de-CH" dirty="0"/>
              <a:t> von </a:t>
            </a:r>
            <a:r>
              <a:rPr lang="de-CH" dirty="0" err="1"/>
              <a:t>Hurasan</a:t>
            </a:r>
            <a:r>
              <a:rPr lang="de-CH" dirty="0"/>
              <a:t> und Abd </a:t>
            </a:r>
            <a:r>
              <a:rPr lang="de-CH" dirty="0" err="1"/>
              <a:t>us</a:t>
            </a:r>
            <a:r>
              <a:rPr lang="de-CH" dirty="0"/>
              <a:t>-Samad-i </a:t>
            </a:r>
            <a:r>
              <a:rPr lang="de-CH" dirty="0" err="1"/>
              <a:t>Hmadani</a:t>
            </a:r>
            <a:r>
              <a:rPr lang="de-CH" dirty="0"/>
              <a:t> erwarten Bekenntnis zur Schia </a:t>
            </a:r>
          </a:p>
          <a:p>
            <a:pPr>
              <a:buFont typeface="Wingdings" panose="05000000000000000000" pitchFamily="2" charset="2"/>
              <a:buChar char="à"/>
            </a:pPr>
            <a:r>
              <a:rPr lang="de-CH" dirty="0" err="1">
                <a:sym typeface="Wingdings" panose="05000000000000000000" pitchFamily="2" charset="2"/>
              </a:rPr>
              <a:t>Kabudarahangi</a:t>
            </a:r>
            <a:r>
              <a:rPr lang="de-CH" dirty="0">
                <a:sym typeface="Wingdings" panose="05000000000000000000" pitchFamily="2" charset="2"/>
              </a:rPr>
              <a:t> meint, dass Novize sich zu keiner religiösen </a:t>
            </a:r>
            <a:r>
              <a:rPr lang="de-CH" dirty="0" err="1">
                <a:sym typeface="Wingdings" panose="05000000000000000000" pitchFamily="2" charset="2"/>
              </a:rPr>
              <a:t>Neuuerung</a:t>
            </a:r>
            <a:r>
              <a:rPr lang="de-CH" dirty="0">
                <a:sym typeface="Wingdings" panose="05000000000000000000" pitchFamily="2" charset="2"/>
              </a:rPr>
              <a:t> und Abirrung bekennt</a:t>
            </a:r>
          </a:p>
          <a:p>
            <a:pPr>
              <a:buFont typeface="Wingdings" panose="05000000000000000000" pitchFamily="2" charset="2"/>
              <a:buChar char="à"/>
            </a:pPr>
            <a:endParaRPr lang="de-CH" dirty="0">
              <a:sym typeface="Wingdings" panose="05000000000000000000" pitchFamily="2" charset="2"/>
            </a:endParaRPr>
          </a:p>
          <a:p>
            <a:pPr>
              <a:buFont typeface="Wingdings" panose="05000000000000000000" pitchFamily="2" charset="2"/>
              <a:buChar char="à"/>
            </a:pPr>
            <a:r>
              <a:rPr lang="de-CH" dirty="0">
                <a:sym typeface="Wingdings" panose="05000000000000000000" pitchFamily="2" charset="2"/>
              </a:rPr>
              <a:t>Radikal traditionell?  </a:t>
            </a:r>
            <a:endParaRPr lang="de-CH" dirty="0"/>
          </a:p>
          <a:p>
            <a:pPr marL="0" indent="0">
              <a:buNone/>
            </a:pPr>
            <a:endParaRPr lang="de-CH" dirty="0"/>
          </a:p>
          <a:p>
            <a:pPr marL="0" indent="0">
              <a:buNone/>
            </a:pPr>
            <a:endParaRPr lang="de-CH" dirty="0"/>
          </a:p>
          <a:p>
            <a:pPr marL="457200" indent="-457200">
              <a:buAutoNum type="arabicPeriod"/>
            </a:pPr>
            <a:endParaRPr lang="de-CH" dirty="0"/>
          </a:p>
        </p:txBody>
      </p:sp>
      <p:pic>
        <p:nvPicPr>
          <p:cNvPr id="4" name="Grafik 3">
            <a:extLst>
              <a:ext uri="{FF2B5EF4-FFF2-40B4-BE49-F238E27FC236}">
                <a16:creationId xmlns:a16="http://schemas.microsoft.com/office/drawing/2014/main" id="{7C2ECEE9-B941-4917-87DC-1E5102405AD6}"/>
              </a:ext>
            </a:extLst>
          </p:cNvPr>
          <p:cNvPicPr>
            <a:picLocks noChangeAspect="1"/>
          </p:cNvPicPr>
          <p:nvPr/>
        </p:nvPicPr>
        <p:blipFill>
          <a:blip r:embed="rId3"/>
          <a:stretch>
            <a:fillRect/>
          </a:stretch>
        </p:blipFill>
        <p:spPr>
          <a:xfrm>
            <a:off x="1143000" y="2267963"/>
            <a:ext cx="9268396" cy="2095737"/>
          </a:xfrm>
          <a:prstGeom prst="rect">
            <a:avLst/>
          </a:prstGeom>
        </p:spPr>
      </p:pic>
    </p:spTree>
    <p:extLst>
      <p:ext uri="{BB962C8B-B14F-4D97-AF65-F5344CB8AC3E}">
        <p14:creationId xmlns:p14="http://schemas.microsoft.com/office/powerpoint/2010/main" val="2413718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3D94D-A90D-41D5-9B09-331DFF302E6E}"/>
              </a:ext>
            </a:extLst>
          </p:cNvPr>
          <p:cNvSpPr>
            <a:spLocks noGrp="1"/>
          </p:cNvSpPr>
          <p:nvPr>
            <p:ph type="title"/>
          </p:nvPr>
        </p:nvSpPr>
        <p:spPr>
          <a:xfrm>
            <a:off x="1143000" y="225973"/>
            <a:ext cx="9906000" cy="1382156"/>
          </a:xfrm>
        </p:spPr>
        <p:txBody>
          <a:bodyPr>
            <a:normAutofit/>
          </a:bodyPr>
          <a:lstStyle/>
          <a:p>
            <a:r>
              <a:rPr lang="de-CH" sz="3200" b="1" i="0" dirty="0">
                <a:latin typeface="+mn-lt"/>
              </a:rPr>
              <a:t>D: Der Novize</a:t>
            </a:r>
            <a:br>
              <a:rPr lang="de-CH" sz="3200" b="1" i="0" dirty="0">
                <a:latin typeface="+mn-lt"/>
              </a:rPr>
            </a:br>
            <a:r>
              <a:rPr lang="de-CH" sz="3200" b="1" i="0" dirty="0">
                <a:latin typeface="+mn-lt"/>
              </a:rPr>
              <a:t>4) Die Eigenschaften des Novizen </a:t>
            </a:r>
            <a:endParaRPr lang="de-CH" sz="3200" dirty="0"/>
          </a:p>
        </p:txBody>
      </p:sp>
      <p:sp>
        <p:nvSpPr>
          <p:cNvPr id="3" name="Inhaltsplatzhalter 2">
            <a:extLst>
              <a:ext uri="{FF2B5EF4-FFF2-40B4-BE49-F238E27FC236}">
                <a16:creationId xmlns:a16="http://schemas.microsoft.com/office/drawing/2014/main" id="{9F03B65A-E1DD-4D03-AF0B-7EF7E0D6EBBA}"/>
              </a:ext>
            </a:extLst>
          </p:cNvPr>
          <p:cNvSpPr>
            <a:spLocks noGrp="1"/>
          </p:cNvSpPr>
          <p:nvPr>
            <p:ph idx="1"/>
          </p:nvPr>
        </p:nvSpPr>
        <p:spPr>
          <a:xfrm>
            <a:off x="1143000" y="1734207"/>
            <a:ext cx="10373710" cy="4974021"/>
          </a:xfrm>
        </p:spPr>
        <p:txBody>
          <a:bodyPr>
            <a:normAutofit/>
          </a:bodyPr>
          <a:lstStyle/>
          <a:p>
            <a:pPr marL="0" indent="0">
              <a:buNone/>
            </a:pPr>
            <a:r>
              <a:rPr lang="de-CH" b="1" dirty="0"/>
              <a:t>Verhaltensregeln des Novizen gegenüber Meister (aus 8./14. Jahrhundert) </a:t>
            </a:r>
          </a:p>
          <a:p>
            <a:pPr marL="0" indent="0">
              <a:buNone/>
            </a:pPr>
            <a:endParaRPr lang="de-CH" dirty="0"/>
          </a:p>
          <a:p>
            <a:pPr marL="457200" indent="-457200">
              <a:buAutoNum type="arabicPeriod"/>
            </a:pPr>
            <a:endParaRPr lang="de-CH" dirty="0"/>
          </a:p>
        </p:txBody>
      </p:sp>
      <p:pic>
        <p:nvPicPr>
          <p:cNvPr id="5" name="Grafik 4">
            <a:extLst>
              <a:ext uri="{FF2B5EF4-FFF2-40B4-BE49-F238E27FC236}">
                <a16:creationId xmlns:a16="http://schemas.microsoft.com/office/drawing/2014/main" id="{E3095473-157B-420B-8590-A56B920CB1D6}"/>
              </a:ext>
            </a:extLst>
          </p:cNvPr>
          <p:cNvPicPr>
            <a:picLocks noChangeAspect="1"/>
          </p:cNvPicPr>
          <p:nvPr/>
        </p:nvPicPr>
        <p:blipFill>
          <a:blip r:embed="rId3"/>
          <a:stretch>
            <a:fillRect/>
          </a:stretch>
        </p:blipFill>
        <p:spPr>
          <a:xfrm>
            <a:off x="1040525" y="2277907"/>
            <a:ext cx="7202408" cy="4249018"/>
          </a:xfrm>
          <a:prstGeom prst="rect">
            <a:avLst/>
          </a:prstGeom>
        </p:spPr>
      </p:pic>
    </p:spTree>
    <p:extLst>
      <p:ext uri="{BB962C8B-B14F-4D97-AF65-F5344CB8AC3E}">
        <p14:creationId xmlns:p14="http://schemas.microsoft.com/office/powerpoint/2010/main" val="2381580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F4792-9DB8-42D1-853E-4C77EA4E348D}"/>
              </a:ext>
            </a:extLst>
          </p:cNvPr>
          <p:cNvSpPr>
            <a:spLocks noGrp="1"/>
          </p:cNvSpPr>
          <p:nvPr>
            <p:ph type="ctrTitle"/>
          </p:nvPr>
        </p:nvSpPr>
        <p:spPr>
          <a:xfrm>
            <a:off x="1524000" y="1307206"/>
            <a:ext cx="9144000" cy="1732882"/>
          </a:xfrm>
        </p:spPr>
        <p:txBody>
          <a:bodyPr>
            <a:normAutofit/>
          </a:bodyPr>
          <a:lstStyle/>
          <a:p>
            <a:r>
              <a:rPr lang="de-CH" sz="4400" i="0" dirty="0"/>
              <a:t>Danke für eurer Durchhaltevermögen </a:t>
            </a:r>
            <a:r>
              <a:rPr lang="de-CH" sz="4400" i="0" dirty="0">
                <a:sym typeface="Wingdings" panose="05000000000000000000" pitchFamily="2" charset="2"/>
              </a:rPr>
              <a:t> </a:t>
            </a:r>
            <a:endParaRPr lang="de-CH" sz="4400" i="0" dirty="0"/>
          </a:p>
        </p:txBody>
      </p:sp>
      <p:sp>
        <p:nvSpPr>
          <p:cNvPr id="3" name="Untertitel 2">
            <a:extLst>
              <a:ext uri="{FF2B5EF4-FFF2-40B4-BE49-F238E27FC236}">
                <a16:creationId xmlns:a16="http://schemas.microsoft.com/office/drawing/2014/main" id="{B7ED110F-DCF8-4E8E-B4AE-8A53955701C4}"/>
              </a:ext>
            </a:extLst>
          </p:cNvPr>
          <p:cNvSpPr>
            <a:spLocks noGrp="1"/>
          </p:cNvSpPr>
          <p:nvPr>
            <p:ph type="subTitle" idx="1"/>
          </p:nvPr>
        </p:nvSpPr>
        <p:spPr>
          <a:xfrm>
            <a:off x="1524000" y="3755665"/>
            <a:ext cx="9144000" cy="1917479"/>
          </a:xfrm>
        </p:spPr>
        <p:txBody>
          <a:bodyPr>
            <a:normAutofit fontScale="92500" lnSpcReduction="20000"/>
          </a:bodyPr>
          <a:lstStyle/>
          <a:p>
            <a:r>
              <a:rPr lang="de-CH" dirty="0"/>
              <a:t>Quelle</a:t>
            </a:r>
          </a:p>
          <a:p>
            <a:r>
              <a:rPr lang="de-CH" dirty="0"/>
              <a:t>Text von Richard </a:t>
            </a:r>
            <a:r>
              <a:rPr lang="de-CH" dirty="0" err="1"/>
              <a:t>Grammlich</a:t>
            </a:r>
            <a:r>
              <a:rPr lang="de-CH" dirty="0"/>
              <a:t> – </a:t>
            </a:r>
          </a:p>
          <a:p>
            <a:r>
              <a:rPr lang="de-CH" dirty="0"/>
              <a:t>islamische Mystik, </a:t>
            </a:r>
          </a:p>
          <a:p>
            <a:r>
              <a:rPr lang="de-CH" dirty="0" err="1"/>
              <a:t>Sufische</a:t>
            </a:r>
            <a:r>
              <a:rPr lang="de-CH" dirty="0"/>
              <a:t> Texte aus zehn </a:t>
            </a:r>
            <a:r>
              <a:rPr lang="de-CH" dirty="0" err="1"/>
              <a:t>jahrhunderten</a:t>
            </a:r>
            <a:r>
              <a:rPr lang="de-CH" dirty="0"/>
              <a:t>, 1992 </a:t>
            </a:r>
          </a:p>
          <a:p>
            <a:r>
              <a:rPr lang="de-CH" dirty="0"/>
              <a:t>Zweiter Abschnitt (S.141 – 252)  </a:t>
            </a:r>
            <a:r>
              <a:rPr lang="de-CH" b="1" dirty="0"/>
              <a:t> </a:t>
            </a:r>
          </a:p>
          <a:p>
            <a:endParaRPr lang="de-CH" dirty="0"/>
          </a:p>
        </p:txBody>
      </p:sp>
    </p:spTree>
    <p:extLst>
      <p:ext uri="{BB962C8B-B14F-4D97-AF65-F5344CB8AC3E}">
        <p14:creationId xmlns:p14="http://schemas.microsoft.com/office/powerpoint/2010/main" val="3669597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E795C4-E9B0-4B4F-AB66-894339E4995B}"/>
              </a:ext>
            </a:extLst>
          </p:cNvPr>
          <p:cNvSpPr>
            <a:spLocks noGrp="1"/>
          </p:cNvSpPr>
          <p:nvPr>
            <p:ph type="title"/>
          </p:nvPr>
        </p:nvSpPr>
        <p:spPr>
          <a:xfrm>
            <a:off x="1114426" y="533400"/>
            <a:ext cx="5672138" cy="1671639"/>
          </a:xfrm>
        </p:spPr>
        <p:txBody>
          <a:bodyPr>
            <a:normAutofit/>
          </a:bodyPr>
          <a:lstStyle/>
          <a:p>
            <a:pPr marL="0" indent="0"/>
            <a:r>
              <a:rPr lang="de-CH" sz="3200" b="1" i="0" dirty="0">
                <a:latin typeface="+mn-lt"/>
              </a:rPr>
              <a:t>A: Das Ordenswesen </a:t>
            </a:r>
            <a:br>
              <a:rPr lang="de-CH" sz="3200" i="0" dirty="0">
                <a:latin typeface="+mn-lt"/>
              </a:rPr>
            </a:br>
            <a:r>
              <a:rPr lang="de-CH" sz="3200" i="0" dirty="0">
                <a:latin typeface="+mn-lt"/>
              </a:rPr>
              <a:t>1) Affiliation und Institution </a:t>
            </a:r>
          </a:p>
        </p:txBody>
      </p:sp>
      <p:sp>
        <p:nvSpPr>
          <p:cNvPr id="3" name="Inhaltsplatzhalter 2">
            <a:extLst>
              <a:ext uri="{FF2B5EF4-FFF2-40B4-BE49-F238E27FC236}">
                <a16:creationId xmlns:a16="http://schemas.microsoft.com/office/drawing/2014/main" id="{FB09C360-1FD1-43AF-9649-268AF3E6F393}"/>
              </a:ext>
            </a:extLst>
          </p:cNvPr>
          <p:cNvSpPr>
            <a:spLocks noGrp="1"/>
          </p:cNvSpPr>
          <p:nvPr>
            <p:ph idx="1"/>
          </p:nvPr>
        </p:nvSpPr>
        <p:spPr>
          <a:xfrm>
            <a:off x="1000122" y="1850925"/>
            <a:ext cx="6036733" cy="4024424"/>
          </a:xfrm>
        </p:spPr>
        <p:txBody>
          <a:bodyPr>
            <a:normAutofit/>
          </a:bodyPr>
          <a:lstStyle/>
          <a:p>
            <a:pPr marL="0" indent="0">
              <a:buNone/>
            </a:pPr>
            <a:endParaRPr lang="de-CH" sz="2000" dirty="0"/>
          </a:p>
          <a:p>
            <a:r>
              <a:rPr lang="de-CH" sz="2000" dirty="0"/>
              <a:t>Hierarchische Struktur bis auf Ali zurückgehend</a:t>
            </a:r>
          </a:p>
          <a:p>
            <a:r>
              <a:rPr lang="de-CH" sz="2000" dirty="0"/>
              <a:t>Alle durch best. Aufnahmeritus in Orden (</a:t>
            </a:r>
            <a:r>
              <a:rPr lang="de-CH" sz="2000" dirty="0" err="1"/>
              <a:t>silsila</a:t>
            </a:r>
            <a:r>
              <a:rPr lang="de-CH" sz="2000" dirty="0"/>
              <a:t> aus pers. «Kette», Affiliation) aufgenommen.</a:t>
            </a:r>
          </a:p>
          <a:p>
            <a:r>
              <a:rPr lang="de-CH" sz="2000" dirty="0"/>
              <a:t>Entstehung des ersten Ordens umstritten: pers. Sufis führen Ali als Gründer zurück. </a:t>
            </a:r>
          </a:p>
          <a:p>
            <a:r>
              <a:rPr lang="de-CH" sz="2000" dirty="0"/>
              <a:t>5./11. Jahrhundert bildeten sich erste </a:t>
            </a:r>
            <a:r>
              <a:rPr lang="de-CH" sz="2000" dirty="0" err="1"/>
              <a:t>Sufigemeinschaften</a:t>
            </a:r>
            <a:r>
              <a:rPr lang="de-CH" sz="2000" dirty="0"/>
              <a:t> (wie im heutigen Sinne/ heutige Orden) </a:t>
            </a:r>
          </a:p>
          <a:p>
            <a:r>
              <a:rPr lang="de-CH" sz="2000" dirty="0"/>
              <a:t>Heute institutionalisierte Orden: Dhabi, </a:t>
            </a:r>
            <a:r>
              <a:rPr lang="de-CH" sz="2000" dirty="0" err="1"/>
              <a:t>Ni’matullahi</a:t>
            </a:r>
            <a:r>
              <a:rPr lang="de-CH" sz="2000" dirty="0"/>
              <a:t> oder </a:t>
            </a:r>
            <a:r>
              <a:rPr lang="de-CH" sz="2000" dirty="0" err="1"/>
              <a:t>Kaksa</a:t>
            </a:r>
            <a:r>
              <a:rPr lang="de-CH" sz="2000" dirty="0"/>
              <a:t> </a:t>
            </a:r>
          </a:p>
          <a:p>
            <a:pPr marL="0" indent="0">
              <a:buNone/>
            </a:pPr>
            <a:endParaRPr lang="de-CH" sz="2000" dirty="0"/>
          </a:p>
        </p:txBody>
      </p:sp>
      <p:cxnSp>
        <p:nvCxnSpPr>
          <p:cNvPr id="15"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Diagramm 7">
            <a:extLst>
              <a:ext uri="{FF2B5EF4-FFF2-40B4-BE49-F238E27FC236}">
                <a16:creationId xmlns:a16="http://schemas.microsoft.com/office/drawing/2014/main" id="{603AF944-C2E8-45FD-930D-A83B8BB91428}"/>
              </a:ext>
            </a:extLst>
          </p:cNvPr>
          <p:cNvGraphicFramePr/>
          <p:nvPr>
            <p:extLst>
              <p:ext uri="{D42A27DB-BD31-4B8C-83A1-F6EECF244321}">
                <p14:modId xmlns:p14="http://schemas.microsoft.com/office/powerpoint/2010/main" val="503651893"/>
              </p:ext>
            </p:extLst>
          </p:nvPr>
        </p:nvGraphicFramePr>
        <p:xfrm>
          <a:off x="7643907" y="1369219"/>
          <a:ext cx="4297082" cy="4087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316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E74D3-6BEE-4CEC-BF7A-4C297406AB60}"/>
              </a:ext>
            </a:extLst>
          </p:cNvPr>
          <p:cNvSpPr>
            <a:spLocks noGrp="1"/>
          </p:cNvSpPr>
          <p:nvPr>
            <p:ph type="title"/>
          </p:nvPr>
        </p:nvSpPr>
        <p:spPr>
          <a:xfrm>
            <a:off x="1143000" y="533401"/>
            <a:ext cx="9906000" cy="1382156"/>
          </a:xfrm>
        </p:spPr>
        <p:txBody>
          <a:bodyPr anchor="ctr">
            <a:normAutofit/>
          </a:bodyPr>
          <a:lstStyle/>
          <a:p>
            <a:r>
              <a:rPr lang="de-CH" sz="3200" b="1" i="0" dirty="0">
                <a:latin typeface="+mn-lt"/>
              </a:rPr>
              <a:t>A: Das Ordenswesen </a:t>
            </a:r>
            <a:br>
              <a:rPr lang="de-CH" sz="3200" b="1" i="0" dirty="0">
                <a:latin typeface="+mn-lt"/>
              </a:rPr>
            </a:br>
            <a:r>
              <a:rPr lang="de-CH" sz="3200" i="0" dirty="0">
                <a:latin typeface="+mn-lt"/>
              </a:rPr>
              <a:t>2) Die Arkandisziplin </a:t>
            </a:r>
          </a:p>
        </p:txBody>
      </p:sp>
      <p:sp>
        <p:nvSpPr>
          <p:cNvPr id="9" name="Inhaltsplatzhalter 8">
            <a:extLst>
              <a:ext uri="{FF2B5EF4-FFF2-40B4-BE49-F238E27FC236}">
                <a16:creationId xmlns:a16="http://schemas.microsoft.com/office/drawing/2014/main" id="{82BF2C64-2DDD-4E29-920C-180961FD297D}"/>
              </a:ext>
            </a:extLst>
          </p:cNvPr>
          <p:cNvSpPr>
            <a:spLocks noGrp="1"/>
          </p:cNvSpPr>
          <p:nvPr>
            <p:ph idx="1"/>
          </p:nvPr>
        </p:nvSpPr>
        <p:spPr>
          <a:xfrm>
            <a:off x="1143000" y="2009554"/>
            <a:ext cx="6016812" cy="4024424"/>
          </a:xfrm>
        </p:spPr>
        <p:txBody>
          <a:bodyPr>
            <a:normAutofit fontScale="85000" lnSpcReduction="10000"/>
          </a:bodyPr>
          <a:lstStyle/>
          <a:p>
            <a:r>
              <a:rPr lang="de-CH" dirty="0"/>
              <a:t>…</a:t>
            </a:r>
            <a:r>
              <a:rPr lang="de-CH" dirty="0">
                <a:solidFill>
                  <a:schemeClr val="accent6">
                    <a:lumMod val="50000"/>
                  </a:schemeClr>
                </a:solidFill>
              </a:rPr>
              <a:t>Meint die </a:t>
            </a:r>
            <a:r>
              <a:rPr lang="de-CH" b="1" dirty="0">
                <a:solidFill>
                  <a:schemeClr val="accent6">
                    <a:lumMod val="50000"/>
                  </a:schemeClr>
                </a:solidFill>
              </a:rPr>
              <a:t>Geheimhaltung</a:t>
            </a:r>
            <a:r>
              <a:rPr lang="de-CH" dirty="0">
                <a:solidFill>
                  <a:schemeClr val="accent6">
                    <a:lumMod val="50000"/>
                  </a:schemeClr>
                </a:solidFill>
              </a:rPr>
              <a:t> von Riten, Zeremonien, </a:t>
            </a:r>
            <a:r>
              <a:rPr lang="de-CH" dirty="0" err="1">
                <a:solidFill>
                  <a:schemeClr val="accent6">
                    <a:lumMod val="50000"/>
                  </a:schemeClr>
                </a:solidFill>
              </a:rPr>
              <a:t>Dikrformel</a:t>
            </a:r>
            <a:r>
              <a:rPr lang="de-CH" dirty="0">
                <a:solidFill>
                  <a:schemeClr val="accent6">
                    <a:lumMod val="50000"/>
                  </a:schemeClr>
                </a:solidFill>
              </a:rPr>
              <a:t>, Lehren usw. sind geheim </a:t>
            </a:r>
          </a:p>
          <a:p>
            <a:r>
              <a:rPr lang="de-CH" dirty="0" err="1">
                <a:solidFill>
                  <a:schemeClr val="accent6">
                    <a:lumMod val="50000"/>
                  </a:schemeClr>
                </a:solidFill>
              </a:rPr>
              <a:t>Ali’s</a:t>
            </a:r>
            <a:r>
              <a:rPr lang="de-CH" dirty="0">
                <a:solidFill>
                  <a:schemeClr val="accent6">
                    <a:lumMod val="50000"/>
                  </a:schemeClr>
                </a:solidFill>
              </a:rPr>
              <a:t> Geheimwissen soll 70 Kapitel umfassen!</a:t>
            </a:r>
          </a:p>
          <a:p>
            <a:r>
              <a:rPr lang="de-CH" b="1" dirty="0"/>
              <a:t>Pol kennt alle Geheimnisse! </a:t>
            </a:r>
          </a:p>
          <a:p>
            <a:r>
              <a:rPr lang="de-CH" b="1" dirty="0">
                <a:solidFill>
                  <a:schemeClr val="accent6">
                    <a:lumMod val="50000"/>
                  </a:schemeClr>
                </a:solidFill>
              </a:rPr>
              <a:t>Scheich muss ihm anvertrautes Geheimnisse bewahren</a:t>
            </a:r>
          </a:p>
          <a:p>
            <a:r>
              <a:rPr lang="de-CH" b="1" dirty="0">
                <a:sym typeface="Wingdings" panose="05000000000000000000" pitchFamily="2" charset="2"/>
              </a:rPr>
              <a:t>Sprache untereinander ist geheimnisvoll </a:t>
            </a:r>
            <a:r>
              <a:rPr lang="de-CH" dirty="0">
                <a:sym typeface="Wingdings" panose="05000000000000000000" pitchFamily="2" charset="2"/>
              </a:rPr>
              <a:t>und bewundernswert (eigene Fachsprache der Derwische zu vergleichen mit Sprache von Seeläuten, Jägern usw.)  </a:t>
            </a:r>
          </a:p>
          <a:p>
            <a:r>
              <a:rPr lang="de-CH" b="1" dirty="0">
                <a:sym typeface="Wingdings" panose="05000000000000000000" pitchFamily="2" charset="2"/>
              </a:rPr>
              <a:t>Kritik: Geheimnis (sirr) oder  Flucht bei Unwissenheit? ;-) </a:t>
            </a:r>
          </a:p>
          <a:p>
            <a:r>
              <a:rPr lang="de-CH" dirty="0">
                <a:sym typeface="Wingdings" panose="05000000000000000000" pitchFamily="2" charset="2"/>
              </a:rPr>
              <a:t>Weitere Kritik: </a:t>
            </a:r>
            <a:r>
              <a:rPr lang="de-CH" b="1" dirty="0">
                <a:sym typeface="Wingdings" panose="05000000000000000000" pitchFamily="2" charset="2"/>
              </a:rPr>
              <a:t>Extreme Ali Verehrung </a:t>
            </a:r>
            <a:r>
              <a:rPr lang="de-CH" dirty="0">
                <a:sym typeface="Wingdings" panose="05000000000000000000" pitchFamily="2" charset="2"/>
              </a:rPr>
              <a:t>aufgrund dieser Geheimnisse, die mit dem Sufis eingehergeht? </a:t>
            </a:r>
            <a:endParaRPr lang="de-CH" dirty="0"/>
          </a:p>
        </p:txBody>
      </p:sp>
      <p:pic>
        <p:nvPicPr>
          <p:cNvPr id="4" name="Inhaltsplatzhalter 3" descr="Ein Bild, das Zeichnung enthält.&#10;&#10;Automatisch generierte Beschreibung">
            <a:extLst>
              <a:ext uri="{FF2B5EF4-FFF2-40B4-BE49-F238E27FC236}">
                <a16:creationId xmlns:a16="http://schemas.microsoft.com/office/drawing/2014/main" id="{37C64AAD-7606-4E84-A1FA-A0803F807607}"/>
              </a:ext>
            </a:extLst>
          </p:cNvPr>
          <p:cNvPicPr>
            <a:picLocks noChangeAspect="1"/>
          </p:cNvPicPr>
          <p:nvPr/>
        </p:nvPicPr>
        <p:blipFill rotWithShape="1">
          <a:blip r:embed="rId3"/>
          <a:srcRect l="23375" r="23426" b="1"/>
          <a:stretch/>
        </p:blipFill>
        <p:spPr>
          <a:xfrm>
            <a:off x="7356585" y="2009554"/>
            <a:ext cx="3692415" cy="3615419"/>
          </a:xfrm>
          <a:prstGeom prst="rect">
            <a:avLst/>
          </a:prstGeom>
        </p:spPr>
      </p:pic>
    </p:spTree>
    <p:extLst>
      <p:ext uri="{BB962C8B-B14F-4D97-AF65-F5344CB8AC3E}">
        <p14:creationId xmlns:p14="http://schemas.microsoft.com/office/powerpoint/2010/main" val="401342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C5530D9-E5EC-4F53-9718-FD7F2F12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3">
            <a:extLst>
              <a:ext uri="{FF2B5EF4-FFF2-40B4-BE49-F238E27FC236}">
                <a16:creationId xmlns:a16="http://schemas.microsoft.com/office/drawing/2014/main" id="{E8EC9D40-708B-4955-84A6-7F0067CDF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5811"/>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76E831C-D6A0-4C81-BDA7-8E331FD79A9D}"/>
              </a:ext>
            </a:extLst>
          </p:cNvPr>
          <p:cNvSpPr>
            <a:spLocks noGrp="1"/>
          </p:cNvSpPr>
          <p:nvPr>
            <p:ph type="title"/>
          </p:nvPr>
        </p:nvSpPr>
        <p:spPr>
          <a:xfrm>
            <a:off x="680484" y="690563"/>
            <a:ext cx="2228972" cy="1444881"/>
          </a:xfrm>
        </p:spPr>
        <p:txBody>
          <a:bodyPr anchor="t">
            <a:normAutofit/>
          </a:bodyPr>
          <a:lstStyle/>
          <a:p>
            <a:r>
              <a:rPr lang="de-CH" sz="1600" b="1" i="0">
                <a:latin typeface="+mn-lt"/>
              </a:rPr>
              <a:t>A: Das Ordenswesen </a:t>
            </a:r>
            <a:br>
              <a:rPr lang="de-CH" sz="1600" b="1" i="0">
                <a:latin typeface="+mn-lt"/>
              </a:rPr>
            </a:br>
            <a:br>
              <a:rPr lang="de-CH" sz="1600" b="1" i="0">
                <a:latin typeface="+mn-lt"/>
              </a:rPr>
            </a:br>
            <a:r>
              <a:rPr lang="de-CH" sz="1600" b="1" i="0">
                <a:latin typeface="+mn-lt"/>
                <a:sym typeface="Wingdings" panose="05000000000000000000" pitchFamily="2" charset="2"/>
              </a:rPr>
              <a:t> </a:t>
            </a:r>
            <a:r>
              <a:rPr lang="de-CH" sz="1600" b="1" i="0">
                <a:latin typeface="+mn-lt"/>
              </a:rPr>
              <a:t>Beispiele von Derwischen, warum eigentlich alles Geheim bleiben soll.. </a:t>
            </a:r>
          </a:p>
        </p:txBody>
      </p:sp>
      <p:cxnSp>
        <p:nvCxnSpPr>
          <p:cNvPr id="75" name="Straight Connector 74">
            <a:extLst>
              <a:ext uri="{FF2B5EF4-FFF2-40B4-BE49-F238E27FC236}">
                <a16:creationId xmlns:a16="http://schemas.microsoft.com/office/drawing/2014/main" id="{ADB9E8D0-9447-46F3-9ECE-EE314C367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DAC7D673-9211-427D-A732-0576E2B54C05}"/>
              </a:ext>
            </a:extLst>
          </p:cNvPr>
          <p:cNvSpPr>
            <a:spLocks noGrp="1"/>
          </p:cNvSpPr>
          <p:nvPr>
            <p:ph idx="1"/>
          </p:nvPr>
        </p:nvSpPr>
        <p:spPr>
          <a:xfrm>
            <a:off x="3690938" y="533400"/>
            <a:ext cx="4298683" cy="5807071"/>
          </a:xfrm>
        </p:spPr>
        <p:txBody>
          <a:bodyPr anchor="ctr">
            <a:normAutofit/>
          </a:bodyPr>
          <a:lstStyle/>
          <a:p>
            <a:pPr marL="0" indent="0">
              <a:lnSpc>
                <a:spcPct val="90000"/>
              </a:lnSpc>
              <a:buNone/>
            </a:pPr>
            <a:endParaRPr lang="de-CH" sz="1800" b="1"/>
          </a:p>
          <a:p>
            <a:pPr marL="0" indent="0">
              <a:lnSpc>
                <a:spcPct val="90000"/>
              </a:lnSpc>
              <a:buNone/>
            </a:pPr>
            <a:r>
              <a:rPr lang="de-CH" sz="1800" b="1"/>
              <a:t>Persönliche Ebene: </a:t>
            </a:r>
          </a:p>
          <a:p>
            <a:pPr marL="0" indent="0">
              <a:lnSpc>
                <a:spcPct val="90000"/>
              </a:lnSpc>
              <a:buNone/>
            </a:pPr>
            <a:r>
              <a:rPr lang="de-CH" sz="1800"/>
              <a:t>«Wer nicht auf dem mystischen Weg vorangeschritten ist, entbehrt der Fähigkeit, die Geheimnisse zu ertragen.» oder «Man darf das Geheimnis Gottes nicht weitererzählen»</a:t>
            </a:r>
          </a:p>
          <a:p>
            <a:pPr marL="0" indent="0">
              <a:lnSpc>
                <a:spcPct val="90000"/>
              </a:lnSpc>
              <a:buNone/>
            </a:pPr>
            <a:endParaRPr lang="de-CH" sz="1800"/>
          </a:p>
          <a:p>
            <a:pPr marL="0" indent="0">
              <a:lnSpc>
                <a:spcPct val="90000"/>
              </a:lnSpc>
              <a:buNone/>
            </a:pPr>
            <a:r>
              <a:rPr lang="de-CH" sz="1800" b="1"/>
              <a:t>Schutzmassnahme: </a:t>
            </a:r>
          </a:p>
          <a:p>
            <a:pPr marL="0" indent="0">
              <a:lnSpc>
                <a:spcPct val="90000"/>
              </a:lnSpc>
              <a:buNone/>
            </a:pPr>
            <a:r>
              <a:rPr lang="de-CH" sz="1800"/>
              <a:t>«Vielen Menschen würde das Wissen um die mystischen Wirklichkeiten schaden.»</a:t>
            </a:r>
          </a:p>
          <a:p>
            <a:pPr marL="0" indent="0">
              <a:lnSpc>
                <a:spcPct val="90000"/>
              </a:lnSpc>
              <a:buNone/>
            </a:pPr>
            <a:endParaRPr lang="de-CH" sz="1800"/>
          </a:p>
          <a:p>
            <a:pPr marL="0" indent="0">
              <a:lnSpc>
                <a:spcPct val="90000"/>
              </a:lnSpc>
              <a:buNone/>
            </a:pPr>
            <a:r>
              <a:rPr lang="de-CH" sz="1800" b="1"/>
              <a:t>Rhetorische Schutzmassnahme: </a:t>
            </a:r>
          </a:p>
          <a:p>
            <a:pPr marL="0" indent="0">
              <a:lnSpc>
                <a:spcPct val="90000"/>
              </a:lnSpc>
              <a:buNone/>
            </a:pPr>
            <a:r>
              <a:rPr lang="de-CH" sz="1800"/>
              <a:t>«Die Sufis müssen sich vor den Angriffen der Mulla’s (islam. Rechts- oder Religionsgelehrte) …durch Geheimhaltung schützen, denn diese würden ihre Lehre missverstehen.»</a:t>
            </a:r>
          </a:p>
          <a:p>
            <a:pPr marL="0" indent="0">
              <a:lnSpc>
                <a:spcPct val="90000"/>
              </a:lnSpc>
              <a:buNone/>
            </a:pPr>
            <a:endParaRPr lang="de-CH" sz="1800"/>
          </a:p>
        </p:txBody>
      </p:sp>
      <p:pic>
        <p:nvPicPr>
          <p:cNvPr id="1026" name="Picture 2" descr="Strenges Geheimnis stock abbildung. Illustration von stylized - 8735186">
            <a:extLst>
              <a:ext uri="{FF2B5EF4-FFF2-40B4-BE49-F238E27FC236}">
                <a16:creationId xmlns:a16="http://schemas.microsoft.com/office/drawing/2014/main" id="{0943A8C2-53C0-40CE-AF04-6C3F878CBF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41267" y="2088445"/>
            <a:ext cx="3217333" cy="268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1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BD4635-F22E-4AA3-ABCE-5A52646B2F5A}"/>
              </a:ext>
            </a:extLst>
          </p:cNvPr>
          <p:cNvSpPr>
            <a:spLocks noGrp="1"/>
          </p:cNvSpPr>
          <p:nvPr>
            <p:ph type="title"/>
          </p:nvPr>
        </p:nvSpPr>
        <p:spPr>
          <a:xfrm>
            <a:off x="5098348" y="159843"/>
            <a:ext cx="6238688" cy="1382233"/>
          </a:xfrm>
        </p:spPr>
        <p:txBody>
          <a:bodyPr>
            <a:normAutofit/>
          </a:bodyPr>
          <a:lstStyle/>
          <a:p>
            <a:r>
              <a:rPr lang="de-CH" sz="3100" b="1" i="0" dirty="0">
                <a:latin typeface="+mn-lt"/>
              </a:rPr>
              <a:t>A: Das Ordenswesen </a:t>
            </a:r>
            <a:br>
              <a:rPr lang="de-CH" sz="3100" b="1" i="0" dirty="0">
                <a:latin typeface="+mn-lt"/>
              </a:rPr>
            </a:br>
            <a:r>
              <a:rPr lang="de-CH" sz="3100" b="1" i="0" dirty="0">
                <a:latin typeface="+mn-lt"/>
              </a:rPr>
              <a:t>3) Das Verhältnis zur Gesellschaft </a:t>
            </a:r>
          </a:p>
        </p:txBody>
      </p:sp>
      <p:pic>
        <p:nvPicPr>
          <p:cNvPr id="4" name="Grafik 3">
            <a:extLst>
              <a:ext uri="{FF2B5EF4-FFF2-40B4-BE49-F238E27FC236}">
                <a16:creationId xmlns:a16="http://schemas.microsoft.com/office/drawing/2014/main" id="{B70ED703-88B3-4E30-873F-8EE1BE136C8A}"/>
              </a:ext>
            </a:extLst>
          </p:cNvPr>
          <p:cNvPicPr>
            <a:picLocks noChangeAspect="1"/>
          </p:cNvPicPr>
          <p:nvPr/>
        </p:nvPicPr>
        <p:blipFill rotWithShape="1">
          <a:blip r:embed="rId3"/>
          <a:srcRect l="9523" r="18232" b="1"/>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Inhaltsplatzhalter 2">
            <a:extLst>
              <a:ext uri="{FF2B5EF4-FFF2-40B4-BE49-F238E27FC236}">
                <a16:creationId xmlns:a16="http://schemas.microsoft.com/office/drawing/2014/main" id="{0FDD9591-6DA2-4AC2-BA81-B9EEB8647AB4}"/>
              </a:ext>
            </a:extLst>
          </p:cNvPr>
          <p:cNvSpPr>
            <a:spLocks noGrp="1"/>
          </p:cNvSpPr>
          <p:nvPr>
            <p:ph idx="1"/>
          </p:nvPr>
        </p:nvSpPr>
        <p:spPr>
          <a:xfrm>
            <a:off x="4918637" y="1563114"/>
            <a:ext cx="6902821" cy="4909403"/>
          </a:xfrm>
        </p:spPr>
        <p:txBody>
          <a:bodyPr>
            <a:normAutofit fontScale="92500" lnSpcReduction="20000"/>
          </a:bodyPr>
          <a:lstStyle/>
          <a:p>
            <a:pPr>
              <a:lnSpc>
                <a:spcPct val="90000"/>
              </a:lnSpc>
            </a:pPr>
            <a:r>
              <a:rPr lang="de-CH" sz="2000" dirty="0"/>
              <a:t>Für gewöhnlich ziehen sich </a:t>
            </a:r>
            <a:r>
              <a:rPr lang="de-CH" sz="2000" b="1" dirty="0"/>
              <a:t>Derwische von der Öffentlichkeit zurück</a:t>
            </a:r>
          </a:p>
          <a:p>
            <a:pPr>
              <a:lnSpc>
                <a:spcPct val="90000"/>
              </a:lnSpc>
            </a:pPr>
            <a:r>
              <a:rPr lang="de-CH" sz="2000" b="1" dirty="0"/>
              <a:t>Versammlungen NUR für Mitlieder des Ordens </a:t>
            </a:r>
          </a:p>
          <a:p>
            <a:pPr>
              <a:lnSpc>
                <a:spcPct val="90000"/>
              </a:lnSpc>
            </a:pPr>
            <a:r>
              <a:rPr lang="de-CH" sz="2000" dirty="0"/>
              <a:t>Nicht jederzeit zugänglich für alle MuslimInnen </a:t>
            </a:r>
          </a:p>
          <a:p>
            <a:pPr>
              <a:lnSpc>
                <a:spcPct val="90000"/>
              </a:lnSpc>
            </a:pPr>
            <a:r>
              <a:rPr lang="de-CH" sz="2000" dirty="0"/>
              <a:t>Gäste von aussen = darf nur Scheich empfangen</a:t>
            </a:r>
          </a:p>
          <a:p>
            <a:pPr>
              <a:lnSpc>
                <a:spcPct val="90000"/>
              </a:lnSpc>
              <a:buFont typeface="Wingdings" panose="05000000000000000000" pitchFamily="2" charset="2"/>
              <a:buChar char="à"/>
            </a:pPr>
            <a:r>
              <a:rPr lang="de-CH" sz="2000" dirty="0">
                <a:sym typeface="Wingdings" panose="05000000000000000000" pitchFamily="2" charset="2"/>
              </a:rPr>
              <a:t> Derwische deswegen </a:t>
            </a:r>
            <a:r>
              <a:rPr lang="de-CH" sz="2000" dirty="0" err="1">
                <a:sym typeface="Wingdings" panose="05000000000000000000" pitchFamily="2" charset="2"/>
              </a:rPr>
              <a:t>allgm</a:t>
            </a:r>
            <a:r>
              <a:rPr lang="de-CH" sz="2000" dirty="0">
                <a:sym typeface="Wingdings" panose="05000000000000000000" pitchFamily="2" charset="2"/>
              </a:rPr>
              <a:t>. unbekannt – resp. wenige zentrale Orte wie Bsp. </a:t>
            </a:r>
            <a:r>
              <a:rPr lang="de-CH" sz="2000" b="1" dirty="0" err="1">
                <a:sym typeface="Wingdings" panose="05000000000000000000" pitchFamily="2" charset="2"/>
              </a:rPr>
              <a:t>Schiraz</a:t>
            </a:r>
            <a:r>
              <a:rPr lang="de-CH" sz="2000" b="1" dirty="0">
                <a:sym typeface="Wingdings" panose="05000000000000000000" pitchFamily="2" charset="2"/>
              </a:rPr>
              <a:t>, </a:t>
            </a:r>
            <a:r>
              <a:rPr lang="de-CH" sz="2000" b="1" dirty="0" err="1">
                <a:sym typeface="Wingdings" panose="05000000000000000000" pitchFamily="2" charset="2"/>
              </a:rPr>
              <a:t>Mashad</a:t>
            </a:r>
            <a:r>
              <a:rPr lang="de-CH" sz="2000" b="1" dirty="0">
                <a:sym typeface="Wingdings" panose="05000000000000000000" pitchFamily="2" charset="2"/>
              </a:rPr>
              <a:t>, </a:t>
            </a:r>
            <a:r>
              <a:rPr lang="de-CH" sz="2000" b="1" dirty="0"/>
              <a:t> </a:t>
            </a:r>
            <a:r>
              <a:rPr lang="de-CH" sz="2000" b="1" dirty="0" err="1"/>
              <a:t>Gunabad</a:t>
            </a:r>
            <a:r>
              <a:rPr lang="de-CH" sz="2000" b="1" dirty="0"/>
              <a:t>, Teheran (Iran) </a:t>
            </a:r>
            <a:r>
              <a:rPr lang="de-CH" sz="2000" dirty="0"/>
              <a:t>– aber selbst hier schwierig in Kontakt zu kommen, weil sie in best. Stadtteilen zentralisiert sind. </a:t>
            </a:r>
          </a:p>
          <a:p>
            <a:pPr>
              <a:lnSpc>
                <a:spcPct val="90000"/>
              </a:lnSpc>
              <a:buFont typeface="Wingdings" panose="05000000000000000000" pitchFamily="2" charset="2"/>
              <a:buChar char="à"/>
            </a:pPr>
            <a:r>
              <a:rPr lang="de-CH" sz="2000" dirty="0"/>
              <a:t> Heute: AkademikerInnen kennen neueres Sufitum aus wichtigsten Schriften </a:t>
            </a:r>
          </a:p>
          <a:p>
            <a:pPr>
              <a:lnSpc>
                <a:spcPct val="90000"/>
              </a:lnSpc>
              <a:buFont typeface="Wingdings" panose="05000000000000000000" pitchFamily="2" charset="2"/>
              <a:buChar char="à"/>
            </a:pPr>
            <a:r>
              <a:rPr lang="de-CH" sz="2000" dirty="0"/>
              <a:t> Ausserdem treten Derwische auf, z.B. bei </a:t>
            </a:r>
            <a:r>
              <a:rPr lang="de-CH" sz="2000" dirty="0" err="1"/>
              <a:t>Asuraversammlungen</a:t>
            </a:r>
            <a:r>
              <a:rPr lang="de-CH" sz="2000" dirty="0"/>
              <a:t> und zur Feier der Feste von Alis Geburtstag (lassen Gesellschaft bei z.B. Trauerversammlungen teilnehmen) </a:t>
            </a:r>
            <a:r>
              <a:rPr lang="de-CH" sz="2000" dirty="0">
                <a:hlinkClick r:id="rId4"/>
              </a:rPr>
              <a:t>https://www.youtube.com/watch?v=5JA8SI-rZdw</a:t>
            </a:r>
            <a:r>
              <a:rPr lang="de-CH" sz="2000" dirty="0"/>
              <a:t> </a:t>
            </a:r>
          </a:p>
          <a:p>
            <a:pPr>
              <a:lnSpc>
                <a:spcPct val="90000"/>
              </a:lnSpc>
              <a:buFont typeface="Wingdings" panose="05000000000000000000" pitchFamily="2" charset="2"/>
              <a:buChar char="à"/>
            </a:pPr>
            <a:r>
              <a:rPr lang="de-CH" sz="2000" b="1" dirty="0"/>
              <a:t> Derwische glauben an ihre Vorbildfunktion für übrige Menschheit </a:t>
            </a:r>
          </a:p>
          <a:p>
            <a:pPr>
              <a:lnSpc>
                <a:spcPct val="90000"/>
              </a:lnSpc>
              <a:buFont typeface="Wingdings" panose="05000000000000000000" pitchFamily="2" charset="2"/>
              <a:buChar char="à"/>
            </a:pPr>
            <a:r>
              <a:rPr lang="de-CH" sz="2000" dirty="0"/>
              <a:t> Ältere Generationen der Perser kennt noch «</a:t>
            </a:r>
            <a:r>
              <a:rPr lang="de-CH" sz="2000" dirty="0" err="1"/>
              <a:t>Haksar</a:t>
            </a:r>
            <a:r>
              <a:rPr lang="de-CH" sz="2000" dirty="0"/>
              <a:t>-derwische» (Bettler mit auffälliger Kleidung – heute verpönt)</a:t>
            </a:r>
          </a:p>
        </p:txBody>
      </p:sp>
      <p:cxnSp>
        <p:nvCxnSpPr>
          <p:cNvPr id="11" name="Straight Connector 1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32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17FE5B1A-F33B-4CC2-AE89-11024E4EBD7E}"/>
              </a:ext>
            </a:extLst>
          </p:cNvPr>
          <p:cNvPicPr>
            <a:picLocks noChangeAspect="1"/>
          </p:cNvPicPr>
          <p:nvPr/>
        </p:nvPicPr>
        <p:blipFill rotWithShape="1">
          <a:blip r:embed="rId2"/>
          <a:srcRect l="33136" r="18988"/>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el 1">
            <a:extLst>
              <a:ext uri="{FF2B5EF4-FFF2-40B4-BE49-F238E27FC236}">
                <a16:creationId xmlns:a16="http://schemas.microsoft.com/office/drawing/2014/main" id="{3874F25A-5837-456D-BD9E-1D0B4E2D1BB7}"/>
              </a:ext>
            </a:extLst>
          </p:cNvPr>
          <p:cNvSpPr>
            <a:spLocks noGrp="1"/>
          </p:cNvSpPr>
          <p:nvPr>
            <p:ph type="title"/>
          </p:nvPr>
        </p:nvSpPr>
        <p:spPr>
          <a:xfrm>
            <a:off x="1104901" y="170695"/>
            <a:ext cx="6132605" cy="1738422"/>
          </a:xfrm>
        </p:spPr>
        <p:txBody>
          <a:bodyPr>
            <a:normAutofit/>
          </a:bodyPr>
          <a:lstStyle/>
          <a:p>
            <a:r>
              <a:rPr lang="de-CH" sz="3600" b="1" i="0" dirty="0">
                <a:latin typeface="+mn-lt"/>
              </a:rPr>
              <a:t>A: Das Ordenswesen </a:t>
            </a:r>
            <a:br>
              <a:rPr lang="de-CH" sz="3600" b="1" i="0" dirty="0">
                <a:latin typeface="+mn-lt"/>
              </a:rPr>
            </a:br>
            <a:r>
              <a:rPr lang="de-CH" sz="3600" b="1" i="0" dirty="0">
                <a:latin typeface="+mn-lt"/>
              </a:rPr>
              <a:t>4) Die Finanzierung der Orden </a:t>
            </a:r>
          </a:p>
        </p:txBody>
      </p:sp>
      <p:cxnSp>
        <p:nvCxnSpPr>
          <p:cNvPr id="11"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3BFA9889-F006-46E8-92E5-A12D049A989D}"/>
              </a:ext>
            </a:extLst>
          </p:cNvPr>
          <p:cNvSpPr>
            <a:spLocks noGrp="1"/>
          </p:cNvSpPr>
          <p:nvPr>
            <p:ph idx="1"/>
          </p:nvPr>
        </p:nvSpPr>
        <p:spPr>
          <a:xfrm>
            <a:off x="1104899" y="1909117"/>
            <a:ext cx="5612651" cy="4440517"/>
          </a:xfrm>
        </p:spPr>
        <p:txBody>
          <a:bodyPr>
            <a:noAutofit/>
          </a:bodyPr>
          <a:lstStyle/>
          <a:p>
            <a:pPr>
              <a:lnSpc>
                <a:spcPct val="90000"/>
              </a:lnSpc>
            </a:pPr>
            <a:r>
              <a:rPr lang="de-CH" sz="2200" b="1" dirty="0"/>
              <a:t>Wichtigsten Einnahmequellen: </a:t>
            </a:r>
          </a:p>
          <a:p>
            <a:pPr marL="457200" indent="-457200">
              <a:lnSpc>
                <a:spcPct val="90000"/>
              </a:lnSpc>
              <a:buAutoNum type="arabicPeriod"/>
            </a:pPr>
            <a:r>
              <a:rPr lang="de-CH" sz="2200" b="1" dirty="0"/>
              <a:t>Religiöse Stiftungen (</a:t>
            </a:r>
            <a:r>
              <a:rPr lang="de-CH" sz="2200" b="1" dirty="0" err="1"/>
              <a:t>waqf</a:t>
            </a:r>
            <a:r>
              <a:rPr lang="de-CH" sz="2200" b="1" dirty="0"/>
              <a:t>) </a:t>
            </a:r>
            <a:r>
              <a:rPr lang="de-CH" sz="2200" dirty="0"/>
              <a:t>– Millionenvermögen durch reiche Perser, auch Nichtmitglieder von </a:t>
            </a:r>
            <a:r>
              <a:rPr lang="de-CH" sz="2200" dirty="0" err="1"/>
              <a:t>Derwischorden</a:t>
            </a:r>
            <a:r>
              <a:rPr lang="de-CH" sz="2200" dirty="0"/>
              <a:t> </a:t>
            </a:r>
          </a:p>
          <a:p>
            <a:pPr marL="457200" indent="-457200">
              <a:lnSpc>
                <a:spcPct val="90000"/>
              </a:lnSpc>
              <a:buAutoNum type="arabicPeriod"/>
            </a:pPr>
            <a:r>
              <a:rPr lang="de-CH" sz="2200" b="1" dirty="0"/>
              <a:t>Der Zehnte (der Einkünfte) </a:t>
            </a:r>
            <a:r>
              <a:rPr lang="de-CH" sz="2200" dirty="0"/>
              <a:t>wird dem Pol abgegeben – als Pflicht, welche nur rudimentär eingehalten wird (weil kaum jemand dazu bereit ist) </a:t>
            </a:r>
          </a:p>
          <a:p>
            <a:pPr marL="457200" indent="-457200">
              <a:lnSpc>
                <a:spcPct val="90000"/>
              </a:lnSpc>
              <a:buAutoNum type="arabicPeriod"/>
            </a:pPr>
            <a:r>
              <a:rPr lang="de-CH" sz="2200" b="1" dirty="0"/>
              <a:t>Spenden bzw. durch Einladung von Reichen </a:t>
            </a:r>
            <a:r>
              <a:rPr lang="de-CH" sz="2200" dirty="0"/>
              <a:t>Freunden werden Grossanlässe finanziert (gesponsert) </a:t>
            </a:r>
          </a:p>
          <a:p>
            <a:pPr marL="457200" indent="-457200">
              <a:lnSpc>
                <a:spcPct val="90000"/>
              </a:lnSpc>
              <a:buAutoNum type="arabicPeriod"/>
            </a:pPr>
            <a:r>
              <a:rPr lang="de-CH" sz="2200" b="1" dirty="0"/>
              <a:t>Kleine Beiträge der Derwische</a:t>
            </a:r>
            <a:r>
              <a:rPr lang="de-CH" sz="2200" dirty="0"/>
              <a:t>, als Gabe für den Scheich (Tee, Zigaretten, Geld usw.) </a:t>
            </a:r>
          </a:p>
        </p:txBody>
      </p:sp>
    </p:spTree>
    <p:extLst>
      <p:ext uri="{BB962C8B-B14F-4D97-AF65-F5344CB8AC3E}">
        <p14:creationId xmlns:p14="http://schemas.microsoft.com/office/powerpoint/2010/main" val="4007172352"/>
      </p:ext>
    </p:extLst>
  </p:cSld>
  <p:clrMapOvr>
    <a:masterClrMapping/>
  </p:clrMapOvr>
</p:sld>
</file>

<file path=ppt/theme/theme1.xml><?xml version="1.0" encoding="utf-8"?>
<a:theme xmlns:a="http://schemas.openxmlformats.org/drawingml/2006/main" name="AngleLinesVTI">
  <a:themeElements>
    <a:clrScheme name="AnalogousFromLightSeedLeftStep">
      <a:dk1>
        <a:srgbClr val="000000"/>
      </a:dk1>
      <a:lt1>
        <a:srgbClr val="FFFFFF"/>
      </a:lt1>
      <a:dk2>
        <a:srgbClr val="243241"/>
      </a:dk2>
      <a:lt2>
        <a:srgbClr val="E2E8E3"/>
      </a:lt2>
      <a:accent1>
        <a:srgbClr val="ED6FD6"/>
      </a:accent1>
      <a:accent2>
        <a:srgbClr val="C54FE9"/>
      </a:accent2>
      <a:accent3>
        <a:srgbClr val="9B6FED"/>
      </a:accent3>
      <a:accent4>
        <a:srgbClr val="4F5AE9"/>
      </a:accent4>
      <a:accent5>
        <a:srgbClr val="65A6EC"/>
      </a:accent5>
      <a:accent6>
        <a:srgbClr val="31B3C1"/>
      </a:accent6>
      <a:hlink>
        <a:srgbClr val="568E60"/>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4506</Words>
  <Application>Microsoft Office PowerPoint</Application>
  <PresentationFormat>Breitbild</PresentationFormat>
  <Paragraphs>502</Paragraphs>
  <Slides>44</Slides>
  <Notes>40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44</vt:i4>
      </vt:variant>
    </vt:vector>
  </HeadingPairs>
  <TitlesOfParts>
    <vt:vector size="50" baseType="lpstr">
      <vt:lpstr>Arial</vt:lpstr>
      <vt:lpstr>Calibri</vt:lpstr>
      <vt:lpstr>Univers Condensed Light</vt:lpstr>
      <vt:lpstr>Walbaum Display Light</vt:lpstr>
      <vt:lpstr>Wingdings</vt:lpstr>
      <vt:lpstr>AngleLinesVTI</vt:lpstr>
      <vt:lpstr>Die (schiitischen) Ordensstrukturen </vt:lpstr>
      <vt:lpstr>PowerPoint-Präsentation</vt:lpstr>
      <vt:lpstr>Inhalt 😅 </vt:lpstr>
      <vt:lpstr>A: Das Ordenswesen</vt:lpstr>
      <vt:lpstr>A: Das Ordenswesen  1) Affiliation und Institution </vt:lpstr>
      <vt:lpstr>A: Das Ordenswesen  2) Die Arkandisziplin </vt:lpstr>
      <vt:lpstr>A: Das Ordenswesen    Beispiele von Derwischen, warum eigentlich alles Geheim bleiben soll.. </vt:lpstr>
      <vt:lpstr>A: Das Ordenswesen  3) Das Verhältnis zur Gesellschaft </vt:lpstr>
      <vt:lpstr>A: Das Ordenswesen  4) Die Finanzierung der Orden </vt:lpstr>
      <vt:lpstr>A: Das Ordenswesen  5) Kritik und Selbstkritik </vt:lpstr>
      <vt:lpstr>A: Das Ordenswesen #Scheich über Mulla  </vt:lpstr>
      <vt:lpstr>B: Der Pol </vt:lpstr>
      <vt:lpstr>B: Der Pol 1. Zwei Herrschaften </vt:lpstr>
      <vt:lpstr>B: Der Pol 1. Zwei Herrschaften </vt:lpstr>
      <vt:lpstr>B: Der Pol 2. Die Heiligenhierarchie </vt:lpstr>
      <vt:lpstr>B: Der Pol 3. Der Pol im Orden </vt:lpstr>
      <vt:lpstr>B: Der Pol 3. Der Pol im Orden </vt:lpstr>
      <vt:lpstr>B: Der Pol 3. Der Pol im Orden </vt:lpstr>
      <vt:lpstr>B: Der Pol 3. Der Pol im Orden </vt:lpstr>
      <vt:lpstr>C: Der Scheich </vt:lpstr>
      <vt:lpstr>C: Der Scheich </vt:lpstr>
      <vt:lpstr>C: Der Scheich 1) Die Bezeichnungen für den Scheich </vt:lpstr>
      <vt:lpstr>C: Der Scheich 2) Die Stellung des Scheichs im Orden </vt:lpstr>
      <vt:lpstr>C: Der Scheich 3) Der Scheich als Heiliger </vt:lpstr>
      <vt:lpstr>C: Der Scheich 4) Die überirdischen kräfte des scheichs</vt:lpstr>
      <vt:lpstr>C: Der Scheich 4) Die überirdischen kräfte des scheichs</vt:lpstr>
      <vt:lpstr>C: Der Scheich 4) Die überirdischen kräfte des scheichs</vt:lpstr>
      <vt:lpstr>C: Der Scheich 4) Die überirdischen kräfte des scheichs</vt:lpstr>
      <vt:lpstr>C: Der Scheich 4) Die überirdischen kräfte des scheichs</vt:lpstr>
      <vt:lpstr>C: Der Scheich 4) Die Führung des Novizen </vt:lpstr>
      <vt:lpstr>C: Der Scheich 4) Die Führung des Novizen </vt:lpstr>
      <vt:lpstr>Bsp. für eine Vision  </vt:lpstr>
      <vt:lpstr>C: Der Scheich 4) Die Führung des Novizen </vt:lpstr>
      <vt:lpstr>D: Der Novize </vt:lpstr>
      <vt:lpstr>D: Der Novize 1) Die Bezeichnungen für den Derwisch </vt:lpstr>
      <vt:lpstr>D: Der Novize 2) Die Notwendigkeit des Scheichs </vt:lpstr>
      <vt:lpstr>D: Der Novize 2) Die Notwendigkeit des Scheichs </vt:lpstr>
      <vt:lpstr>D: Der Novize 2) Die Notwendigkeit des Scheichs </vt:lpstr>
      <vt:lpstr>D: Der Novize 3) Das Verhältnis zum Scheich </vt:lpstr>
      <vt:lpstr>D: Der Novize 3) Das Verhältnis zum Scheich </vt:lpstr>
      <vt:lpstr>D: Der Novize 3) Das Verhältnis zum Scheich </vt:lpstr>
      <vt:lpstr>D: Der Novize 4) Die Eigenschaften des Novizen </vt:lpstr>
      <vt:lpstr>D: Der Novize 4) Die Eigenschaften des Novizen </vt:lpstr>
      <vt:lpstr>Danke für eurer Durchhaltevermögen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Ordensstrukturen </dc:title>
  <dc:creator>tugba schussmann</dc:creator>
  <cp:lastModifiedBy>tugba schussmann</cp:lastModifiedBy>
  <cp:revision>5</cp:revision>
  <dcterms:created xsi:type="dcterms:W3CDTF">2020-12-08T11:03:30Z</dcterms:created>
  <dcterms:modified xsi:type="dcterms:W3CDTF">2020-12-08T16:02:24Z</dcterms:modified>
</cp:coreProperties>
</file>